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Default Extension="tiff" ContentType="image/tiff"/>
  <Default Extension="gif" ContentType="image/gif"/>
  <Override PartName="/ppt/tags/tag12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416" r:id="rId2"/>
    <p:sldId id="547" r:id="rId3"/>
    <p:sldId id="626" r:id="rId4"/>
    <p:sldId id="481" r:id="rId5"/>
    <p:sldId id="548" r:id="rId6"/>
    <p:sldId id="482" r:id="rId7"/>
    <p:sldId id="430" r:id="rId8"/>
    <p:sldId id="471" r:id="rId9"/>
    <p:sldId id="627" r:id="rId10"/>
    <p:sldId id="628" r:id="rId11"/>
    <p:sldId id="550" r:id="rId12"/>
    <p:sldId id="629" r:id="rId13"/>
    <p:sldId id="630" r:id="rId14"/>
    <p:sldId id="589" r:id="rId15"/>
    <p:sldId id="472" r:id="rId16"/>
    <p:sldId id="577" r:id="rId17"/>
    <p:sldId id="473" r:id="rId18"/>
    <p:sldId id="615" r:id="rId19"/>
    <p:sldId id="631" r:id="rId20"/>
    <p:sldId id="632" r:id="rId21"/>
    <p:sldId id="562" r:id="rId22"/>
    <p:sldId id="479" r:id="rId23"/>
    <p:sldId id="491" r:id="rId24"/>
    <p:sldId id="492" r:id="rId25"/>
    <p:sldId id="493" r:id="rId26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2DE9A"/>
    <a:srgbClr val="C3DF9B"/>
    <a:srgbClr val="FFFFFF"/>
    <a:srgbClr val="BBC0C4"/>
    <a:srgbClr val="FEFEFE"/>
    <a:srgbClr val="ACB3A1"/>
    <a:srgbClr val="969696"/>
    <a:srgbClr val="26182F"/>
    <a:srgbClr val="84AEE1"/>
    <a:srgbClr val="FF712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6" autoAdjust="0"/>
    <p:restoredTop sz="94660" autoAdjust="0"/>
  </p:normalViewPr>
  <p:slideViewPr>
    <p:cSldViewPr snapToGrid="0">
      <p:cViewPr>
        <p:scale>
          <a:sx n="73" d="100"/>
          <a:sy n="73" d="100"/>
        </p:scale>
        <p:origin x="-404" y="-32"/>
      </p:cViewPr>
      <p:guideLst>
        <p:guide orient="horz" pos="2230"/>
        <p:guide pos="389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1438" cy="737314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6.png"/><Relationship Id="rId7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7.tiff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17.tiff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6.png"/><Relationship Id="rId7" Type="http://schemas.openxmlformats.org/officeDocument/2006/relationships/image" Target="../media/image2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17.tiff"/><Relationship Id="rId4" Type="http://schemas.openxmlformats.org/officeDocument/2006/relationships/image" Target="../media/image16.png"/><Relationship Id="rId9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6.png"/><Relationship Id="rId7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17.tiff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17.tiff"/><Relationship Id="rId5" Type="http://schemas.openxmlformats.org/officeDocument/2006/relationships/image" Target="../media/image16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tiff"/><Relationship Id="rId5" Type="http://schemas.openxmlformats.org/officeDocument/2006/relationships/image" Target="../media/image16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tiff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6.png"/><Relationship Id="rId7" Type="http://schemas.openxmlformats.org/officeDocument/2006/relationships/image" Target="../media/image2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tiff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tiff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tiff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gi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tiff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27.tiff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tiff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2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6.png"/><Relationship Id="rId4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53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12" Type="http://schemas.openxmlformats.org/officeDocument/2006/relationships/image" Target="../media/image5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11" Type="http://schemas.openxmlformats.org/officeDocument/2006/relationships/image" Target="../media/image51.png"/><Relationship Id="rId5" Type="http://schemas.openxmlformats.org/officeDocument/2006/relationships/image" Target="../media/image45.png"/><Relationship Id="rId10" Type="http://schemas.openxmlformats.org/officeDocument/2006/relationships/image" Target="../media/image50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Relationship Id="rId14" Type="http://schemas.openxmlformats.org/officeDocument/2006/relationships/image" Target="../media/image5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tags" Target="../tags/tag10.xml"/><Relationship Id="rId7" Type="http://schemas.openxmlformats.org/officeDocument/2006/relationships/image" Target="../media/image2.jpeg"/><Relationship Id="rId12" Type="http://schemas.openxmlformats.org/officeDocument/2006/relationships/image" Target="../media/image53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52.png"/><Relationship Id="rId5" Type="http://schemas.openxmlformats.org/officeDocument/2006/relationships/tags" Target="../tags/tag12.xml"/><Relationship Id="rId10" Type="http://schemas.openxmlformats.org/officeDocument/2006/relationships/image" Target="../media/image56.jpeg"/><Relationship Id="rId4" Type="http://schemas.openxmlformats.org/officeDocument/2006/relationships/tags" Target="../tags/tag11.xml"/><Relationship Id="rId9" Type="http://schemas.openxmlformats.org/officeDocument/2006/relationships/image" Target="../media/image5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2.jpeg"/><Relationship Id="rId7" Type="http://schemas.openxmlformats.org/officeDocument/2006/relationships/image" Target="../media/image1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Relationship Id="rId9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tiff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6.png"/><Relationship Id="rId7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tiff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人教版四年级下</a:t>
            </a:r>
            <a:endParaRPr lang="en-US" altLang="zh-CN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171575" y="1435735"/>
            <a:ext cx="9488170" cy="12001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altLang="zh-CN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小数的意义和读写法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05" y="173355"/>
            <a:ext cx="4102100" cy="423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小数的意义和性质</a:t>
            </a:r>
          </a:p>
        </p:txBody>
      </p:sp>
      <p:sp>
        <p:nvSpPr>
          <p:cNvPr id="15" name="副标题 4"/>
          <p:cNvSpPr>
            <a:spLocks noGrp="1"/>
          </p:cNvSpPr>
          <p:nvPr/>
        </p:nvSpPr>
        <p:spPr>
          <a:xfrm>
            <a:off x="2472690" y="4035425"/>
            <a:ext cx="7246620" cy="58928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lang="zh-CN" altLang="en-US" sz="3200" b="1" kern="1200">
                <a:solidFill>
                  <a:sysClr val="windowText" lastClr="000000"/>
                </a:solidFill>
                <a:latin typeface="黑体" panose="02010609060101010101" charset="-122"/>
                <a:ea typeface="黑体" panose="02010609060101010101" charset="-122"/>
                <a:cs typeface="+mn-ea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9pPr>
          </a:lstStyle>
          <a:p>
            <a:r>
              <a:rPr lang="zh-CN" altLang="en-US" sz="3600" dirty="0">
                <a:cs typeface="黑体" panose="02010609060101010101" charset="-122"/>
              </a:rPr>
              <a:t>第</a:t>
            </a:r>
            <a:r>
              <a:rPr lang="en-US" altLang="zh-CN" sz="3600" dirty="0">
                <a:cs typeface="黑体" panose="02010609060101010101" charset="-122"/>
              </a:rPr>
              <a:t>1</a:t>
            </a:r>
            <a:r>
              <a:rPr sz="3600" dirty="0">
                <a:cs typeface="黑体" panose="02010609060101010101" charset="-122"/>
              </a:rPr>
              <a:t>课时</a:t>
            </a:r>
            <a:r>
              <a:rPr lang="en-US" altLang="zh-CN" sz="3600" dirty="0">
                <a:cs typeface="黑体" panose="02010609060101010101" charset="-122"/>
              </a:rPr>
              <a:t> 小数的意义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  <p:bldP spid="15" grpId="0"/>
      <p:bldP spid="1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9" name="Text Box 152"/>
          <p:cNvSpPr txBox="1">
            <a:spLocks noChangeArrowheads="1"/>
          </p:cNvSpPr>
          <p:nvPr/>
        </p:nvSpPr>
        <p:spPr bwMode="auto">
          <a:xfrm>
            <a:off x="3614300" y="375812"/>
            <a:ext cx="1354126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zh-CN" altLang="en-US" sz="3200" i="1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dm</a:t>
            </a:r>
            <a:endParaRPr lang="zh-CN" altLang="en-US" sz="3200" i="1" dirty="0"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11" name="Text Box 161"/>
          <p:cNvSpPr txBox="1">
            <a:spLocks noChangeArrowheads="1"/>
          </p:cNvSpPr>
          <p:nvPr/>
        </p:nvSpPr>
        <p:spPr bwMode="auto">
          <a:xfrm>
            <a:off x="3531677" y="2319319"/>
            <a:ext cx="1354126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0.1</a:t>
            </a:r>
            <a:r>
              <a:rPr lang="zh-CN" altLang="en-US" sz="3200" i="1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m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2" name="文本框 11"/>
              <p:cNvSpPr txBox="1"/>
              <p:nvPr/>
            </p:nvSpPr>
            <p:spPr>
              <a:xfrm>
                <a:off x="3531870" y="1165225"/>
                <a:ext cx="1138555" cy="7918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i="1" smtClean="0"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3200" i="1" smtClean="0"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 i="1" smtClean="0"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  <m:t>10</m:t>
                        </m:r>
                      </m:den>
                    </m:f>
                    <m:r>
                      <a:rPr lang="en-US" altLang="zh-CN" sz="3200" i="0" smtClean="0">
                        <a:latin typeface="Cambria Math" panose="02040503050406030204" charset="0"/>
                        <a:ea typeface="MS Mincho" charset="0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3200" i="1" dirty="0" smtClean="0">
                    <a:latin typeface="Times New Roman" panose="02020603050405020304" charset="0"/>
                    <a:ea typeface="微软雅黑" panose="020B0503020204020204" pitchFamily="34" charset="-122"/>
                    <a:cs typeface="Times New Roman" panose="02020603050405020304" charset="0"/>
                  </a:rPr>
                  <a:t>m</a:t>
                </a:r>
                <a:endParaRPr lang="en-US" altLang="zh-CN" sz="3200" i="1" dirty="0" smtClean="0">
                  <a:latin typeface="Times New Roman" panose="02020603050405020304" charset="0"/>
                  <a:ea typeface="微软雅黑" panose="020B0503020204020204" pitchFamily="34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12" name="文本框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1870" y="1165225"/>
                <a:ext cx="1138555" cy="791845"/>
              </a:xfrm>
              <a:prstGeom prst="rect">
                <a:avLst/>
              </a:prstGeom>
              <a:blipFill rotWithShape="1">
                <a:blip r:embed="rId6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 Box 152"/>
          <p:cNvSpPr txBox="1">
            <a:spLocks noChangeArrowheads="1"/>
          </p:cNvSpPr>
          <p:nvPr/>
        </p:nvSpPr>
        <p:spPr bwMode="auto">
          <a:xfrm>
            <a:off x="5711070" y="375812"/>
            <a:ext cx="1354126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</a:t>
            </a:r>
            <a:r>
              <a:rPr lang="zh-CN" altLang="en-US" sz="3200" i="1" dirty="0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dm</a:t>
            </a:r>
            <a:endParaRPr lang="zh-CN" altLang="en-US" sz="3200" i="1" dirty="0">
              <a:solidFill>
                <a:srgbClr val="FF000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5" name="Text Box 161"/>
          <p:cNvSpPr txBox="1">
            <a:spLocks noChangeArrowheads="1"/>
          </p:cNvSpPr>
          <p:nvPr/>
        </p:nvSpPr>
        <p:spPr bwMode="auto">
          <a:xfrm>
            <a:off x="5628447" y="2319319"/>
            <a:ext cx="1354126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0.3</a:t>
            </a:r>
            <a:r>
              <a:rPr lang="zh-CN" altLang="en-US" sz="3200" i="1" dirty="0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m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7" name="文本框 6"/>
              <p:cNvSpPr txBox="1"/>
              <p:nvPr/>
            </p:nvSpPr>
            <p:spPr>
              <a:xfrm>
                <a:off x="5628640" y="1165225"/>
                <a:ext cx="1138555" cy="7918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i="1" smtClean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3200" i="1" smtClean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  <m:t>3</m:t>
                        </m:r>
                      </m:num>
                      <m:den>
                        <m:r>
                          <a:rPr lang="en-US" altLang="zh-CN" sz="3200" i="1" smtClean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  <m:t>10</m:t>
                        </m:r>
                      </m:den>
                    </m:f>
                    <m:r>
                      <a:rPr lang="en-US" altLang="zh-CN" sz="3200" i="0" smtClean="0">
                        <a:solidFill>
                          <a:srgbClr val="FF0000"/>
                        </a:solidFill>
                        <a:latin typeface="Cambria Math" panose="02040503050406030204" charset="0"/>
                        <a:ea typeface="MS Mincho" charset="0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3200" i="1" dirty="0" smtClean="0">
                    <a:solidFill>
                      <a:srgbClr val="FF0000"/>
                    </a:solidFill>
                    <a:latin typeface="Times New Roman" panose="02020603050405020304" charset="0"/>
                    <a:ea typeface="微软雅黑" panose="020B0503020204020204" pitchFamily="34" charset="-122"/>
                    <a:cs typeface="Times New Roman" panose="02020603050405020304" charset="0"/>
                  </a:rPr>
                  <a:t>m</a:t>
                </a:r>
                <a:endParaRPr lang="en-US" altLang="zh-CN" sz="3200" i="1" dirty="0" smtClean="0">
                  <a:solidFill>
                    <a:srgbClr val="FF0000"/>
                  </a:solidFill>
                  <a:latin typeface="Times New Roman" panose="02020603050405020304" charset="0"/>
                  <a:ea typeface="微软雅黑" panose="020B0503020204020204" pitchFamily="34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8640" y="1165225"/>
                <a:ext cx="1138555" cy="791845"/>
              </a:xfrm>
              <a:prstGeom prst="rect">
                <a:avLst/>
              </a:prstGeom>
              <a:blipFill rotWithShape="1">
                <a:blip r:embed="rId7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 Box 152"/>
          <p:cNvSpPr txBox="1">
            <a:spLocks noChangeArrowheads="1"/>
          </p:cNvSpPr>
          <p:nvPr/>
        </p:nvSpPr>
        <p:spPr bwMode="auto">
          <a:xfrm>
            <a:off x="8151375" y="375812"/>
            <a:ext cx="1354126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 </a:t>
            </a:r>
            <a:r>
              <a:rPr lang="zh-CN" altLang="en-US" sz="3200" i="1" dirty="0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dm</a:t>
            </a:r>
            <a:endParaRPr lang="zh-CN" altLang="en-US" sz="3200" i="1" dirty="0">
              <a:solidFill>
                <a:srgbClr val="FF0000"/>
              </a:solidFill>
              <a:latin typeface="Times New Roman" panose="02020603050405020304" charset="0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17" name="Text Box 161"/>
          <p:cNvSpPr txBox="1">
            <a:spLocks noChangeArrowheads="1"/>
          </p:cNvSpPr>
          <p:nvPr/>
        </p:nvSpPr>
        <p:spPr bwMode="auto">
          <a:xfrm>
            <a:off x="8068752" y="2319319"/>
            <a:ext cx="1354126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0.7</a:t>
            </a:r>
            <a:r>
              <a:rPr lang="zh-CN" altLang="en-US" sz="3200" i="1" dirty="0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m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8" name="文本框 17"/>
              <p:cNvSpPr txBox="1"/>
              <p:nvPr/>
            </p:nvSpPr>
            <p:spPr>
              <a:xfrm>
                <a:off x="8068945" y="1165225"/>
                <a:ext cx="1138555" cy="7899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i="1" smtClean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3200" i="1" smtClean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  <m:t>7</m:t>
                        </m:r>
                      </m:num>
                      <m:den>
                        <m:r>
                          <a:rPr lang="en-US" altLang="zh-CN" sz="3200" i="1" smtClean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  <m:t>10</m:t>
                        </m:r>
                      </m:den>
                    </m:f>
                    <m:r>
                      <a:rPr lang="en-US" altLang="zh-CN" sz="3200" i="0" smtClean="0">
                        <a:solidFill>
                          <a:srgbClr val="FF0000"/>
                        </a:solidFill>
                        <a:latin typeface="Cambria Math" panose="02040503050406030204" charset="0"/>
                        <a:ea typeface="MS Mincho" charset="0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3200" i="1" dirty="0" smtClean="0">
                    <a:solidFill>
                      <a:srgbClr val="FF0000"/>
                    </a:solidFill>
                    <a:latin typeface="Times New Roman" panose="02020603050405020304" charset="0"/>
                    <a:ea typeface="微软雅黑" panose="020B0503020204020204" pitchFamily="34" charset="-122"/>
                    <a:cs typeface="Times New Roman" panose="02020603050405020304" charset="0"/>
                  </a:rPr>
                  <a:t>m</a:t>
                </a:r>
                <a:endParaRPr lang="en-US" altLang="zh-CN" sz="3200" i="1" dirty="0" smtClean="0">
                  <a:solidFill>
                    <a:srgbClr val="FF0000"/>
                  </a:solidFill>
                  <a:latin typeface="Times New Roman" panose="02020603050405020304" charset="0"/>
                  <a:ea typeface="微软雅黑" panose="020B0503020204020204" pitchFamily="34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18" name="文本框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68945" y="1165225"/>
                <a:ext cx="1138555" cy="789940"/>
              </a:xfrm>
              <a:prstGeom prst="rect">
                <a:avLst/>
              </a:prstGeom>
              <a:blipFill rotWithShape="1">
                <a:blip r:embed="rId8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矩形 13"/>
          <p:cNvSpPr/>
          <p:nvPr/>
        </p:nvSpPr>
        <p:spPr>
          <a:xfrm>
            <a:off x="3735140" y="3367004"/>
            <a:ext cx="56337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分母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都是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10,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小数都是零点几。</a:t>
            </a:r>
          </a:p>
        </p:txBody>
      </p:sp>
      <p:sp>
        <p:nvSpPr>
          <p:cNvPr id="21" name="矩形 20"/>
          <p:cNvSpPr/>
          <p:nvPr/>
        </p:nvSpPr>
        <p:spPr>
          <a:xfrm>
            <a:off x="2236028" y="3366552"/>
            <a:ext cx="14020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发现：</a:t>
            </a:r>
          </a:p>
        </p:txBody>
      </p:sp>
      <p:sp>
        <p:nvSpPr>
          <p:cNvPr id="22" name="矩形 21"/>
          <p:cNvSpPr/>
          <p:nvPr/>
        </p:nvSpPr>
        <p:spPr>
          <a:xfrm>
            <a:off x="1442720" y="4340860"/>
            <a:ext cx="1027620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小数点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的右面有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个数字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这样的小数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就称为一位小数。也就是说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分母是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的分数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可以用一位小数表示。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1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39405"/>
          <a:stretch>
            <a:fillRect/>
          </a:stretch>
        </p:blipFill>
        <p:spPr>
          <a:xfrm>
            <a:off x="1322705" y="1839595"/>
            <a:ext cx="9545955" cy="23647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36340" y="1370483"/>
            <a:ext cx="442820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en-US" altLang="zh-CN" sz="3200" i="1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m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平均分成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份。</a:t>
            </a:r>
          </a:p>
        </p:txBody>
      </p:sp>
      <p:sp>
        <p:nvSpPr>
          <p:cNvPr id="3" name="Line 151"/>
          <p:cNvSpPr>
            <a:spLocks noChangeShapeType="1"/>
          </p:cNvSpPr>
          <p:nvPr/>
        </p:nvSpPr>
        <p:spPr bwMode="auto">
          <a:xfrm flipV="1">
            <a:off x="2614295" y="3907754"/>
            <a:ext cx="0" cy="404302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2800" b="1"/>
          </a:p>
        </p:txBody>
      </p:sp>
      <p:sp>
        <p:nvSpPr>
          <p:cNvPr id="9" name="Text Box 161"/>
          <p:cNvSpPr txBox="1">
            <a:spLocks noChangeArrowheads="1"/>
          </p:cNvSpPr>
          <p:nvPr/>
        </p:nvSpPr>
        <p:spPr bwMode="auto">
          <a:xfrm>
            <a:off x="2034046" y="5541696"/>
            <a:ext cx="1354126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0.01</a:t>
            </a:r>
            <a:r>
              <a:rPr lang="zh-CN" altLang="en-US" sz="3200" i="1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m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1" name="文本框 10"/>
              <p:cNvSpPr txBox="1"/>
              <p:nvPr/>
            </p:nvSpPr>
            <p:spPr>
              <a:xfrm>
                <a:off x="2212340" y="4502150"/>
                <a:ext cx="1133475" cy="7918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i="1" smtClean="0"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3200" i="1" smtClean="0"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 i="1" smtClean="0"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3200" i="1" dirty="0" smtClean="0">
                    <a:latin typeface="Times New Roman" panose="02020603050405020304" charset="0"/>
                    <a:ea typeface="微软雅黑" panose="020B0503020204020204" pitchFamily="34" charset="-122"/>
                    <a:cs typeface="Times New Roman" panose="02020603050405020304" charset="0"/>
                  </a:rPr>
                  <a:t>m</a:t>
                </a:r>
                <a:endParaRPr lang="en-US" altLang="zh-CN" sz="3200" i="1" dirty="0" smtClean="0">
                  <a:latin typeface="Times New Roman" panose="02020603050405020304" charset="0"/>
                  <a:ea typeface="微软雅黑" panose="020B0503020204020204" pitchFamily="34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2340" y="4502150"/>
                <a:ext cx="1133475" cy="791845"/>
              </a:xfrm>
              <a:prstGeom prst="rect">
                <a:avLst/>
              </a:prstGeom>
              <a:blipFill rotWithShape="1">
                <a:blip r:embed="rId7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圆角矩形标注 16"/>
          <p:cNvSpPr/>
          <p:nvPr/>
        </p:nvSpPr>
        <p:spPr>
          <a:xfrm>
            <a:off x="4566920" y="4526915"/>
            <a:ext cx="3891915" cy="1598295"/>
          </a:xfrm>
          <a:prstGeom prst="wedgeRoundRectCallout">
            <a:avLst>
              <a:gd name="adj1" fmla="val -78797"/>
              <a:gd name="adj2" fmla="val -21553"/>
              <a:gd name="adj3" fmla="val 16667"/>
            </a:avLst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这个分数用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小数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如何表示？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 bldLvl="0" animBg="1"/>
      <p:bldP spid="11" grpId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39405"/>
          <a:stretch>
            <a:fillRect/>
          </a:stretch>
        </p:blipFill>
        <p:spPr>
          <a:xfrm>
            <a:off x="1322705" y="1839595"/>
            <a:ext cx="9545955" cy="23647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36340" y="1370483"/>
            <a:ext cx="442820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en-US" altLang="zh-CN" sz="3200" i="1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m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平均分成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份。</a:t>
            </a:r>
          </a:p>
        </p:txBody>
      </p:sp>
      <p:sp>
        <p:nvSpPr>
          <p:cNvPr id="3" name="Line 151"/>
          <p:cNvSpPr>
            <a:spLocks noChangeShapeType="1"/>
          </p:cNvSpPr>
          <p:nvPr/>
        </p:nvSpPr>
        <p:spPr bwMode="auto">
          <a:xfrm flipV="1">
            <a:off x="2614295" y="3907754"/>
            <a:ext cx="0" cy="404302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2800" b="1"/>
          </a:p>
        </p:txBody>
      </p:sp>
      <p:sp>
        <p:nvSpPr>
          <p:cNvPr id="9" name="Text Box 161"/>
          <p:cNvSpPr txBox="1">
            <a:spLocks noChangeArrowheads="1"/>
          </p:cNvSpPr>
          <p:nvPr/>
        </p:nvSpPr>
        <p:spPr bwMode="auto">
          <a:xfrm>
            <a:off x="2034046" y="5541696"/>
            <a:ext cx="1354126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0.01</a:t>
            </a:r>
            <a:r>
              <a:rPr lang="zh-CN" altLang="en-US" sz="3200" i="1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m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1" name="文本框 10"/>
              <p:cNvSpPr txBox="1"/>
              <p:nvPr/>
            </p:nvSpPr>
            <p:spPr>
              <a:xfrm>
                <a:off x="2212340" y="4502150"/>
                <a:ext cx="1133475" cy="7918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i="1" smtClean="0"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3200" i="1" smtClean="0"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 i="1" smtClean="0"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3200" i="1" dirty="0" smtClean="0">
                    <a:latin typeface="Times New Roman" panose="02020603050405020304" charset="0"/>
                    <a:ea typeface="微软雅黑" panose="020B0503020204020204" pitchFamily="34" charset="-122"/>
                    <a:cs typeface="Times New Roman" panose="02020603050405020304" charset="0"/>
                  </a:rPr>
                  <a:t>m</a:t>
                </a:r>
                <a:endParaRPr lang="en-US" altLang="zh-CN" sz="3200" i="1" dirty="0" smtClean="0">
                  <a:latin typeface="Times New Roman" panose="02020603050405020304" charset="0"/>
                  <a:ea typeface="微软雅黑" panose="020B0503020204020204" pitchFamily="34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2340" y="4502150"/>
                <a:ext cx="1133475" cy="791845"/>
              </a:xfrm>
              <a:prstGeom prst="rect">
                <a:avLst/>
              </a:prstGeom>
              <a:blipFill rotWithShape="1">
                <a:blip r:embed="rId7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Line 151"/>
          <p:cNvSpPr>
            <a:spLocks noChangeShapeType="1"/>
          </p:cNvSpPr>
          <p:nvPr/>
        </p:nvSpPr>
        <p:spPr bwMode="auto">
          <a:xfrm flipV="1">
            <a:off x="5147945" y="3907754"/>
            <a:ext cx="0" cy="404302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2800" b="1"/>
          </a:p>
        </p:txBody>
      </p:sp>
      <p:sp>
        <p:nvSpPr>
          <p:cNvPr id="5" name="Text Box 161"/>
          <p:cNvSpPr txBox="1">
            <a:spLocks noChangeArrowheads="1"/>
          </p:cNvSpPr>
          <p:nvPr/>
        </p:nvSpPr>
        <p:spPr bwMode="auto">
          <a:xfrm>
            <a:off x="4567696" y="5541696"/>
            <a:ext cx="1354126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0.04</a:t>
            </a:r>
            <a:r>
              <a:rPr lang="zh-CN" altLang="en-US" sz="3200" i="1" dirty="0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m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6" name="文本框 5"/>
              <p:cNvSpPr txBox="1"/>
              <p:nvPr/>
            </p:nvSpPr>
            <p:spPr>
              <a:xfrm>
                <a:off x="4745990" y="4502150"/>
                <a:ext cx="1133475" cy="7905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i="1" smtClean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3200" i="1" smtClean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  <m:t>4</m:t>
                        </m:r>
                      </m:num>
                      <m:den>
                        <m:r>
                          <a:rPr lang="en-US" altLang="zh-CN" sz="3200" i="1" smtClean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3200" i="1" dirty="0" smtClean="0">
                    <a:solidFill>
                      <a:srgbClr val="FF0000"/>
                    </a:solidFill>
                    <a:latin typeface="Times New Roman" panose="02020603050405020304" charset="0"/>
                    <a:ea typeface="微软雅黑" panose="020B0503020204020204" pitchFamily="34" charset="-122"/>
                    <a:cs typeface="Times New Roman" panose="02020603050405020304" charset="0"/>
                  </a:rPr>
                  <a:t>m</a:t>
                </a:r>
                <a:endParaRPr lang="en-US" altLang="zh-CN" sz="3200" i="1" dirty="0" smtClean="0">
                  <a:solidFill>
                    <a:srgbClr val="FF0000"/>
                  </a:solidFill>
                  <a:latin typeface="Times New Roman" panose="02020603050405020304" charset="0"/>
                  <a:ea typeface="微软雅黑" panose="020B0503020204020204" pitchFamily="34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5990" y="4502150"/>
                <a:ext cx="1133475" cy="790575"/>
              </a:xfrm>
              <a:prstGeom prst="rect">
                <a:avLst/>
              </a:prstGeom>
              <a:blipFill rotWithShape="1">
                <a:blip r:embed="rId8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Line 151"/>
          <p:cNvSpPr>
            <a:spLocks noChangeShapeType="1"/>
          </p:cNvSpPr>
          <p:nvPr/>
        </p:nvSpPr>
        <p:spPr bwMode="auto">
          <a:xfrm flipV="1">
            <a:off x="8468995" y="3909024"/>
            <a:ext cx="0" cy="404302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2800" b="1"/>
          </a:p>
        </p:txBody>
      </p:sp>
      <p:sp>
        <p:nvSpPr>
          <p:cNvPr id="12" name="Text Box 161"/>
          <p:cNvSpPr txBox="1">
            <a:spLocks noChangeArrowheads="1"/>
          </p:cNvSpPr>
          <p:nvPr/>
        </p:nvSpPr>
        <p:spPr bwMode="auto">
          <a:xfrm>
            <a:off x="7888746" y="5542966"/>
            <a:ext cx="1354126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0.08</a:t>
            </a:r>
            <a:r>
              <a:rPr lang="zh-CN" altLang="en-US" sz="3200" i="1" dirty="0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m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4" name="文本框 13"/>
              <p:cNvSpPr txBox="1"/>
              <p:nvPr/>
            </p:nvSpPr>
            <p:spPr>
              <a:xfrm>
                <a:off x="8067040" y="4503420"/>
                <a:ext cx="1133475" cy="7918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i="1" smtClean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3200" i="1" smtClean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  <m:t>8</m:t>
                        </m:r>
                      </m:num>
                      <m:den>
                        <m:r>
                          <a:rPr lang="en-US" altLang="zh-CN" sz="3200" i="1" smtClean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3200" i="1" dirty="0" smtClean="0">
                    <a:solidFill>
                      <a:srgbClr val="FF0000"/>
                    </a:solidFill>
                    <a:latin typeface="Times New Roman" panose="02020603050405020304" charset="0"/>
                    <a:ea typeface="微软雅黑" panose="020B0503020204020204" pitchFamily="34" charset="-122"/>
                    <a:cs typeface="Times New Roman" panose="02020603050405020304" charset="0"/>
                  </a:rPr>
                  <a:t>m</a:t>
                </a:r>
                <a:endParaRPr lang="en-US" altLang="zh-CN" sz="3200" i="1" dirty="0" smtClean="0">
                  <a:solidFill>
                    <a:srgbClr val="FF0000"/>
                  </a:solidFill>
                  <a:latin typeface="Times New Roman" panose="02020603050405020304" charset="0"/>
                  <a:ea typeface="微软雅黑" panose="020B0503020204020204" pitchFamily="34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14" name="文本框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67040" y="4503420"/>
                <a:ext cx="1133475" cy="791845"/>
              </a:xfrm>
              <a:prstGeom prst="rect">
                <a:avLst/>
              </a:prstGeom>
              <a:blipFill rotWithShape="1">
                <a:blip r:embed="rId9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9" name="Text Box 161"/>
          <p:cNvSpPr txBox="1">
            <a:spLocks noChangeArrowheads="1"/>
          </p:cNvSpPr>
          <p:nvPr/>
        </p:nvSpPr>
        <p:spPr bwMode="auto">
          <a:xfrm>
            <a:off x="3220861" y="1333551"/>
            <a:ext cx="1354126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0.01</a:t>
            </a:r>
            <a:r>
              <a:rPr lang="zh-CN" altLang="en-US" sz="3200" i="1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m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1" name="文本框 10"/>
              <p:cNvSpPr txBox="1"/>
              <p:nvPr/>
            </p:nvSpPr>
            <p:spPr>
              <a:xfrm>
                <a:off x="3399155" y="294005"/>
                <a:ext cx="1133475" cy="7918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i="1" smtClean="0"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3200" i="1" smtClean="0"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 i="1" smtClean="0"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3200" i="1" dirty="0" smtClean="0">
                    <a:latin typeface="Times New Roman" panose="02020603050405020304" charset="0"/>
                    <a:ea typeface="微软雅黑" panose="020B0503020204020204" pitchFamily="34" charset="-122"/>
                    <a:cs typeface="Times New Roman" panose="02020603050405020304" charset="0"/>
                  </a:rPr>
                  <a:t>m</a:t>
                </a:r>
                <a:endParaRPr lang="en-US" altLang="zh-CN" sz="3200" i="1" dirty="0" smtClean="0">
                  <a:latin typeface="Times New Roman" panose="02020603050405020304" charset="0"/>
                  <a:ea typeface="微软雅黑" panose="020B0503020204020204" pitchFamily="34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9155" y="294005"/>
                <a:ext cx="1133475" cy="791845"/>
              </a:xfrm>
              <a:prstGeom prst="rect">
                <a:avLst/>
              </a:prstGeom>
              <a:blipFill rotWithShape="1">
                <a:blip r:embed="rId6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 Box 161"/>
          <p:cNvSpPr txBox="1">
            <a:spLocks noChangeArrowheads="1"/>
          </p:cNvSpPr>
          <p:nvPr/>
        </p:nvSpPr>
        <p:spPr bwMode="auto">
          <a:xfrm>
            <a:off x="6049151" y="1333551"/>
            <a:ext cx="1354126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0.04</a:t>
            </a:r>
            <a:r>
              <a:rPr lang="zh-CN" altLang="en-US" sz="3200" i="1" dirty="0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m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6" name="文本框 5"/>
              <p:cNvSpPr txBox="1"/>
              <p:nvPr/>
            </p:nvSpPr>
            <p:spPr>
              <a:xfrm>
                <a:off x="6227445" y="294005"/>
                <a:ext cx="1133475" cy="7905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i="1" smtClean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3200" i="1" smtClean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  <m:t>4</m:t>
                        </m:r>
                      </m:num>
                      <m:den>
                        <m:r>
                          <a:rPr lang="en-US" altLang="zh-CN" sz="3200" i="1" smtClean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3200" i="1" dirty="0" smtClean="0">
                    <a:solidFill>
                      <a:srgbClr val="FF0000"/>
                    </a:solidFill>
                    <a:latin typeface="Times New Roman" panose="02020603050405020304" charset="0"/>
                    <a:ea typeface="微软雅黑" panose="020B0503020204020204" pitchFamily="34" charset="-122"/>
                    <a:cs typeface="Times New Roman" panose="02020603050405020304" charset="0"/>
                  </a:rPr>
                  <a:t>m</a:t>
                </a:r>
                <a:endParaRPr lang="en-US" altLang="zh-CN" sz="3200" i="1" dirty="0" smtClean="0">
                  <a:solidFill>
                    <a:srgbClr val="FF0000"/>
                  </a:solidFill>
                  <a:latin typeface="Times New Roman" panose="02020603050405020304" charset="0"/>
                  <a:ea typeface="微软雅黑" panose="020B0503020204020204" pitchFamily="34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27445" y="294005"/>
                <a:ext cx="1133475" cy="790575"/>
              </a:xfrm>
              <a:prstGeom prst="rect">
                <a:avLst/>
              </a:prstGeom>
              <a:blipFill rotWithShape="1">
                <a:blip r:embed="rId7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 Box 161"/>
          <p:cNvSpPr txBox="1">
            <a:spLocks noChangeArrowheads="1"/>
          </p:cNvSpPr>
          <p:nvPr/>
        </p:nvSpPr>
        <p:spPr bwMode="auto">
          <a:xfrm>
            <a:off x="9075561" y="1334821"/>
            <a:ext cx="1354126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0.08</a:t>
            </a:r>
            <a:r>
              <a:rPr lang="zh-CN" altLang="en-US" sz="3200" i="1" dirty="0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m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4" name="文本框 13"/>
              <p:cNvSpPr txBox="1"/>
              <p:nvPr/>
            </p:nvSpPr>
            <p:spPr>
              <a:xfrm>
                <a:off x="9253855" y="295275"/>
                <a:ext cx="1133475" cy="7918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i="1" smtClean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3200" i="1" smtClean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  <m:t>8</m:t>
                        </m:r>
                      </m:num>
                      <m:den>
                        <m:r>
                          <a:rPr lang="en-US" altLang="zh-CN" sz="3200" i="1" smtClean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3200" i="1" dirty="0" smtClean="0">
                    <a:solidFill>
                      <a:srgbClr val="FF0000"/>
                    </a:solidFill>
                    <a:latin typeface="Times New Roman" panose="02020603050405020304" charset="0"/>
                    <a:ea typeface="微软雅黑" panose="020B0503020204020204" pitchFamily="34" charset="-122"/>
                    <a:cs typeface="Times New Roman" panose="02020603050405020304" charset="0"/>
                  </a:rPr>
                  <a:t>m</a:t>
                </a:r>
                <a:endParaRPr lang="en-US" altLang="zh-CN" sz="3200" i="1" dirty="0" smtClean="0">
                  <a:solidFill>
                    <a:srgbClr val="FF0000"/>
                  </a:solidFill>
                  <a:latin typeface="Times New Roman" panose="02020603050405020304" charset="0"/>
                  <a:ea typeface="微软雅黑" panose="020B0503020204020204" pitchFamily="34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14" name="文本框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53855" y="295275"/>
                <a:ext cx="1133475" cy="791845"/>
              </a:xfrm>
              <a:prstGeom prst="rect">
                <a:avLst/>
              </a:prstGeom>
              <a:blipFill rotWithShape="1">
                <a:blip r:embed="rId8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矩形 14"/>
          <p:cNvSpPr/>
          <p:nvPr/>
        </p:nvSpPr>
        <p:spPr>
          <a:xfrm>
            <a:off x="4295210" y="2166073"/>
            <a:ext cx="627824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分母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都是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100,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小数都是</a:t>
            </a:r>
            <a:r>
              <a:rPr lang="zh-CN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零点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零</a:t>
            </a:r>
            <a:r>
              <a:rPr lang="zh-CN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几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</p:txBody>
      </p:sp>
      <p:sp>
        <p:nvSpPr>
          <p:cNvPr id="16" name="矩形 15"/>
          <p:cNvSpPr/>
          <p:nvPr/>
        </p:nvSpPr>
        <p:spPr>
          <a:xfrm>
            <a:off x="3130743" y="2164986"/>
            <a:ext cx="14020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发现：</a:t>
            </a:r>
          </a:p>
        </p:txBody>
      </p:sp>
      <p:sp>
        <p:nvSpPr>
          <p:cNvPr id="17" name="矩形 16"/>
          <p:cNvSpPr/>
          <p:nvPr/>
        </p:nvSpPr>
        <p:spPr>
          <a:xfrm>
            <a:off x="1045210" y="2995930"/>
            <a:ext cx="1080325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小数点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的右面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数字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这样的小数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就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称为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两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小数。也就是说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分母是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分数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可以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两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</a:t>
            </a: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小数表示。</a:t>
            </a:r>
          </a:p>
        </p:txBody>
      </p:sp>
      <p:sp>
        <p:nvSpPr>
          <p:cNvPr id="64" name="Text Box 178"/>
          <p:cNvSpPr txBox="1">
            <a:spLocks noChangeArrowheads="1"/>
          </p:cNvSpPr>
          <p:nvPr/>
        </p:nvSpPr>
        <p:spPr bwMode="auto">
          <a:xfrm>
            <a:off x="4703639" y="5542499"/>
            <a:ext cx="162112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      )</a:t>
            </a:r>
          </a:p>
        </p:txBody>
      </p:sp>
      <p:sp>
        <p:nvSpPr>
          <p:cNvPr id="67" name="Text Box 178"/>
          <p:cNvSpPr txBox="1">
            <a:spLocks noChangeArrowheads="1"/>
          </p:cNvSpPr>
          <p:nvPr/>
        </p:nvSpPr>
        <p:spPr bwMode="auto">
          <a:xfrm>
            <a:off x="4676180" y="4742770"/>
            <a:ext cx="162112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      )</a:t>
            </a:r>
          </a:p>
        </p:txBody>
      </p:sp>
      <p:sp>
        <p:nvSpPr>
          <p:cNvPr id="61" name="Text Box 169"/>
          <p:cNvSpPr txBox="1">
            <a:spLocks noChangeArrowheads="1"/>
          </p:cNvSpPr>
          <p:nvPr/>
        </p:nvSpPr>
        <p:spPr bwMode="auto">
          <a:xfrm>
            <a:off x="2260064" y="5236438"/>
            <a:ext cx="195580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23</a:t>
            </a:r>
            <a:r>
              <a:rPr lang="zh-CN" altLang="en-US" sz="4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厘米</a:t>
            </a:r>
            <a:endParaRPr lang="zh-CN" altLang="en-US" sz="4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2" name="Text Box 176"/>
          <p:cNvSpPr txBox="1">
            <a:spLocks noChangeArrowheads="1"/>
          </p:cNvSpPr>
          <p:nvPr/>
        </p:nvSpPr>
        <p:spPr bwMode="auto">
          <a:xfrm>
            <a:off x="5001895" y="4749800"/>
            <a:ext cx="1134110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</a:t>
            </a:r>
          </a:p>
        </p:txBody>
      </p:sp>
      <p:sp>
        <p:nvSpPr>
          <p:cNvPr id="63" name="Text Box 177"/>
          <p:cNvSpPr txBox="1">
            <a:spLocks noChangeArrowheads="1"/>
          </p:cNvSpPr>
          <p:nvPr/>
        </p:nvSpPr>
        <p:spPr bwMode="auto">
          <a:xfrm>
            <a:off x="4814570" y="5562600"/>
            <a:ext cx="1383665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</a:p>
        </p:txBody>
      </p:sp>
      <p:sp>
        <p:nvSpPr>
          <p:cNvPr id="65" name="Line 180"/>
          <p:cNvSpPr>
            <a:spLocks noChangeShapeType="1"/>
          </p:cNvSpPr>
          <p:nvPr/>
        </p:nvSpPr>
        <p:spPr bwMode="auto">
          <a:xfrm flipV="1">
            <a:off x="4619557" y="5601629"/>
            <a:ext cx="18492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4000"/>
          </a:p>
        </p:txBody>
      </p:sp>
      <p:sp>
        <p:nvSpPr>
          <p:cNvPr id="66" name="矩形 65"/>
          <p:cNvSpPr/>
          <p:nvPr/>
        </p:nvSpPr>
        <p:spPr>
          <a:xfrm>
            <a:off x="4126803" y="5257718"/>
            <a:ext cx="52197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=</a:t>
            </a:r>
          </a:p>
        </p:txBody>
      </p:sp>
      <p:sp>
        <p:nvSpPr>
          <p:cNvPr id="68" name="Text Box 169"/>
          <p:cNvSpPr txBox="1">
            <a:spLocks noChangeArrowheads="1"/>
          </p:cNvSpPr>
          <p:nvPr/>
        </p:nvSpPr>
        <p:spPr bwMode="auto">
          <a:xfrm>
            <a:off x="6479599" y="5196162"/>
            <a:ext cx="74168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</a:p>
        </p:txBody>
      </p:sp>
      <p:sp>
        <p:nvSpPr>
          <p:cNvPr id="69" name="矩形 68"/>
          <p:cNvSpPr/>
          <p:nvPr/>
        </p:nvSpPr>
        <p:spPr>
          <a:xfrm>
            <a:off x="7054538" y="5219334"/>
            <a:ext cx="52197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=</a:t>
            </a:r>
          </a:p>
        </p:txBody>
      </p:sp>
      <p:sp>
        <p:nvSpPr>
          <p:cNvPr id="70" name="Text Box 169"/>
          <p:cNvSpPr txBox="1">
            <a:spLocks noChangeArrowheads="1"/>
          </p:cNvSpPr>
          <p:nvPr/>
        </p:nvSpPr>
        <p:spPr bwMode="auto">
          <a:xfrm>
            <a:off x="9407334" y="5157778"/>
            <a:ext cx="74168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</a:p>
        </p:txBody>
      </p:sp>
      <p:sp>
        <p:nvSpPr>
          <p:cNvPr id="71" name="Text Box 178"/>
          <p:cNvSpPr txBox="1">
            <a:spLocks noChangeArrowheads="1"/>
          </p:cNvSpPr>
          <p:nvPr/>
        </p:nvSpPr>
        <p:spPr bwMode="auto">
          <a:xfrm>
            <a:off x="7384958" y="5127490"/>
            <a:ext cx="210816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         )</a:t>
            </a:r>
          </a:p>
        </p:txBody>
      </p:sp>
      <p:sp>
        <p:nvSpPr>
          <p:cNvPr id="72" name="Text Box 179"/>
          <p:cNvSpPr txBox="1">
            <a:spLocks noChangeArrowheads="1"/>
          </p:cNvSpPr>
          <p:nvPr/>
        </p:nvSpPr>
        <p:spPr bwMode="auto">
          <a:xfrm>
            <a:off x="7692610" y="5139105"/>
            <a:ext cx="1511851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0.23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64" grpId="0" bldLvl="0" animBg="1"/>
      <p:bldP spid="67" grpId="0" bldLvl="0" animBg="1"/>
      <p:bldP spid="61" grpId="0" bldLvl="0" animBg="1"/>
      <p:bldP spid="62" grpId="0" bldLvl="0" animBg="1"/>
      <p:bldP spid="63" grpId="0" bldLvl="0" animBg="1"/>
      <p:bldP spid="65" grpId="0" bldLvl="0" animBg="1"/>
      <p:bldP spid="66" grpId="0"/>
      <p:bldP spid="68" grpId="0" bldLvl="0" animBg="1"/>
      <p:bldP spid="69" grpId="0"/>
      <p:bldP spid="70" grpId="0" bldLvl="0" animBg="1"/>
      <p:bldP spid="71" grpId="0" bldLvl="0" animBg="1"/>
      <p:bldP spid="7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3" name="Text Box 169"/>
          <p:cNvSpPr txBox="1">
            <a:spLocks noChangeArrowheads="1"/>
          </p:cNvSpPr>
          <p:nvPr/>
        </p:nvSpPr>
        <p:spPr bwMode="auto">
          <a:xfrm>
            <a:off x="2769414" y="1016546"/>
            <a:ext cx="759587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自选两位以上的小数进行研究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完成表格。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121342" y="1736626"/>
          <a:ext cx="8712969" cy="4680520"/>
        </p:xfrm>
        <a:graphic>
          <a:graphicData uri="http://schemas.openxmlformats.org/drawingml/2006/table">
            <a:tbl>
              <a:tblPr firstRow="1" firstCol="1" bandRow="1">
                <a:tableStyleId>{00A15C55-8517-42AA-B614-E9B94910E393}</a:tableStyleId>
              </a:tblPr>
              <a:tblGrid>
                <a:gridCol w="2904323"/>
                <a:gridCol w="2904323"/>
                <a:gridCol w="2904323"/>
              </a:tblGrid>
              <a:tr h="80760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 b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我选择的小数</a:t>
                      </a:r>
                      <a:endParaRPr lang="zh-CN" altLang="zh-CN" sz="3200" b="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b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(</a:t>
                      </a:r>
                      <a:r>
                        <a:rPr lang="zh-CN" sz="3200" b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　　</a:t>
                      </a:r>
                      <a:r>
                        <a:rPr lang="en-US" sz="3200" b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)</a:t>
                      </a:r>
                      <a:r>
                        <a:rPr lang="zh-CN" sz="3200" b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位小数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b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(</a:t>
                      </a:r>
                      <a:r>
                        <a:rPr lang="zh-CN" sz="3200" b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　　</a:t>
                      </a:r>
                      <a:r>
                        <a:rPr lang="en-US" sz="3200" b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)</a:t>
                      </a:r>
                      <a:r>
                        <a:rPr lang="zh-CN" sz="3200" b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分之几</a:t>
                      </a:r>
                    </a:p>
                  </a:txBody>
                  <a:tcPr marL="0" marR="0" marT="0" marB="0" anchor="ctr"/>
                </a:tc>
              </a:tr>
              <a:tr h="69819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b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sz="3200" b="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b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sz="3200" b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b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sz="3200" b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/>
                </a:tc>
              </a:tr>
              <a:tr h="69819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b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sz="3200" b="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b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sz="3200" b="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b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sz="3200" b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/>
                </a:tc>
              </a:tr>
              <a:tr h="69819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b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sz="3200" b="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b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sz="3200" b="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b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 </a:t>
                      </a:r>
                      <a:endParaRPr lang="en-US" sz="3200" b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marL="0" marR="0" marT="0" marB="0" anchor="ctr"/>
                </a:tc>
              </a:tr>
              <a:tr h="1778317">
                <a:tc gridSpan="3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 b="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我的发现或猜想</a:t>
                      </a:r>
                      <a:r>
                        <a:rPr lang="en-US" sz="3200" b="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: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zh-CN" sz="3200" b="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zh-CN" sz="3200" b="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66675" marR="66675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6" name="图片 15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25659" name="Text Box 59"/>
          <p:cNvSpPr txBox="1">
            <a:spLocks noChangeArrowheads="1"/>
          </p:cNvSpPr>
          <p:nvPr/>
        </p:nvSpPr>
        <p:spPr bwMode="auto">
          <a:xfrm>
            <a:off x="1405890" y="1592580"/>
            <a:ext cx="9175115" cy="230695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分母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10,100,1000……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这样的分数可以用小数表示。一位小数表示十分之几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两位小数表示百分之几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三位小数表示千分之几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……</a:t>
            </a:r>
          </a:p>
        </p:txBody>
      </p:sp>
      <p:sp>
        <p:nvSpPr>
          <p:cNvPr id="4" name="矩形 3"/>
          <p:cNvSpPr/>
          <p:nvPr/>
        </p:nvSpPr>
        <p:spPr>
          <a:xfrm>
            <a:off x="1405890" y="4544695"/>
            <a:ext cx="9175115" cy="156845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小数的计数单位是十分之一、百分之一、千分之一……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56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56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56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59" grpId="0" animBg="1" autoUpdateAnimBg="0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6" name="图片 15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62395" y="347862"/>
            <a:ext cx="2666365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</a:p>
        </p:txBody>
      </p:sp>
      <p:sp>
        <p:nvSpPr>
          <p:cNvPr id="2" name="TextBox 14"/>
          <p:cNvSpPr txBox="1"/>
          <p:nvPr/>
        </p:nvSpPr>
        <p:spPr>
          <a:xfrm>
            <a:off x="632456" y="1443414"/>
            <a:ext cx="585618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0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把下列分数写成小数。</a:t>
            </a:r>
            <a:endParaRPr lang="zh-CN" altLang="en-US" sz="3200" b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48" name="Group 156"/>
          <p:cNvGrpSpPr/>
          <p:nvPr/>
        </p:nvGrpSpPr>
        <p:grpSpPr bwMode="auto">
          <a:xfrm>
            <a:off x="2166017" y="2330729"/>
            <a:ext cx="719138" cy="1127123"/>
            <a:chOff x="0" y="-47"/>
            <a:chExt cx="453" cy="710"/>
          </a:xfrm>
        </p:grpSpPr>
        <p:sp>
          <p:nvSpPr>
            <p:cNvPr id="52" name="Text Box 157"/>
            <p:cNvSpPr txBox="1">
              <a:spLocks noChangeArrowheads="1"/>
            </p:cNvSpPr>
            <p:nvPr/>
          </p:nvSpPr>
          <p:spPr bwMode="auto">
            <a:xfrm>
              <a:off x="68" y="-47"/>
              <a:ext cx="284" cy="4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6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</a:p>
          </p:txBody>
        </p:sp>
        <p:sp>
          <p:nvSpPr>
            <p:cNvPr id="53" name="Text Box 158"/>
            <p:cNvSpPr txBox="1">
              <a:spLocks noChangeArrowheads="1"/>
            </p:cNvSpPr>
            <p:nvPr/>
          </p:nvSpPr>
          <p:spPr bwMode="auto">
            <a:xfrm>
              <a:off x="0" y="257"/>
              <a:ext cx="453" cy="4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6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</a:p>
          </p:txBody>
        </p:sp>
        <p:sp>
          <p:nvSpPr>
            <p:cNvPr id="54" name="Line 159"/>
            <p:cNvSpPr>
              <a:spLocks noChangeShapeType="1"/>
            </p:cNvSpPr>
            <p:nvPr/>
          </p:nvSpPr>
          <p:spPr bwMode="auto">
            <a:xfrm>
              <a:off x="23" y="272"/>
              <a:ext cx="33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6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51" name="Text Box 160"/>
          <p:cNvSpPr txBox="1">
            <a:spLocks noChangeArrowheads="1"/>
          </p:cNvSpPr>
          <p:nvPr/>
        </p:nvSpPr>
        <p:spPr bwMode="auto">
          <a:xfrm>
            <a:off x="2747043" y="2532341"/>
            <a:ext cx="52197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sp>
        <p:nvSpPr>
          <p:cNvPr id="55" name="Rectangle 164"/>
          <p:cNvSpPr>
            <a:spLocks noChangeArrowheads="1"/>
          </p:cNvSpPr>
          <p:nvPr/>
        </p:nvSpPr>
        <p:spPr bwMode="auto">
          <a:xfrm>
            <a:off x="2051190" y="2540547"/>
            <a:ext cx="1152525" cy="720725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6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7" name="Group 156"/>
          <p:cNvGrpSpPr/>
          <p:nvPr/>
        </p:nvGrpSpPr>
        <p:grpSpPr bwMode="auto">
          <a:xfrm>
            <a:off x="5895421" y="2406314"/>
            <a:ext cx="987426" cy="1127123"/>
            <a:chOff x="0" y="-47"/>
            <a:chExt cx="622" cy="710"/>
          </a:xfrm>
        </p:grpSpPr>
        <p:sp>
          <p:nvSpPr>
            <p:cNvPr id="59" name="Text Box 157"/>
            <p:cNvSpPr txBox="1">
              <a:spLocks noChangeArrowheads="1"/>
            </p:cNvSpPr>
            <p:nvPr/>
          </p:nvSpPr>
          <p:spPr bwMode="auto">
            <a:xfrm>
              <a:off x="88" y="-47"/>
              <a:ext cx="453" cy="4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6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21</a:t>
              </a:r>
            </a:p>
          </p:txBody>
        </p:sp>
        <p:sp>
          <p:nvSpPr>
            <p:cNvPr id="60" name="Text Box 158"/>
            <p:cNvSpPr txBox="1">
              <a:spLocks noChangeArrowheads="1"/>
            </p:cNvSpPr>
            <p:nvPr/>
          </p:nvSpPr>
          <p:spPr bwMode="auto">
            <a:xfrm>
              <a:off x="0" y="257"/>
              <a:ext cx="622" cy="4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6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</a:t>
              </a:r>
            </a:p>
          </p:txBody>
        </p:sp>
        <p:sp>
          <p:nvSpPr>
            <p:cNvPr id="61" name="Line 159"/>
            <p:cNvSpPr>
              <a:spLocks noChangeShapeType="1"/>
            </p:cNvSpPr>
            <p:nvPr/>
          </p:nvSpPr>
          <p:spPr bwMode="auto">
            <a:xfrm>
              <a:off x="14" y="272"/>
              <a:ext cx="465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6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58" name="Text Box 160"/>
          <p:cNvSpPr txBox="1">
            <a:spLocks noChangeArrowheads="1"/>
          </p:cNvSpPr>
          <p:nvPr/>
        </p:nvSpPr>
        <p:spPr bwMode="auto">
          <a:xfrm>
            <a:off x="6690759" y="2620626"/>
            <a:ext cx="52197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</p:txBody>
      </p:sp>
      <p:sp>
        <p:nvSpPr>
          <p:cNvPr id="62" name="Rectangle 164"/>
          <p:cNvSpPr>
            <a:spLocks noChangeArrowheads="1"/>
          </p:cNvSpPr>
          <p:nvPr/>
        </p:nvSpPr>
        <p:spPr bwMode="auto">
          <a:xfrm>
            <a:off x="5780594" y="2616132"/>
            <a:ext cx="1152525" cy="720725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6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TextBox 14"/>
          <p:cNvSpPr txBox="1"/>
          <p:nvPr/>
        </p:nvSpPr>
        <p:spPr>
          <a:xfrm>
            <a:off x="632387" y="3775328"/>
            <a:ext cx="560223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(2)把下列小数写成分数。</a:t>
            </a:r>
          </a:p>
        </p:txBody>
      </p:sp>
      <p:sp>
        <p:nvSpPr>
          <p:cNvPr id="64" name="TextBox 14"/>
          <p:cNvSpPr txBox="1"/>
          <p:nvPr/>
        </p:nvSpPr>
        <p:spPr>
          <a:xfrm>
            <a:off x="2151420" y="4920017"/>
            <a:ext cx="12626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0.28</a:t>
            </a:r>
          </a:p>
        </p:txBody>
      </p:sp>
      <p:sp>
        <p:nvSpPr>
          <p:cNvPr id="13" name="矩形 12"/>
          <p:cNvSpPr/>
          <p:nvPr/>
        </p:nvSpPr>
        <p:spPr>
          <a:xfrm>
            <a:off x="3107412" y="5095899"/>
            <a:ext cx="52197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=</a:t>
            </a:r>
          </a:p>
        </p:txBody>
      </p:sp>
      <p:sp>
        <p:nvSpPr>
          <p:cNvPr id="65" name="TextBox 14"/>
          <p:cNvSpPr txBox="1"/>
          <p:nvPr/>
        </p:nvSpPr>
        <p:spPr>
          <a:xfrm>
            <a:off x="6035040" y="4888865"/>
            <a:ext cx="16770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0.017</a:t>
            </a:r>
          </a:p>
        </p:txBody>
      </p:sp>
      <p:sp>
        <p:nvSpPr>
          <p:cNvPr id="66" name="矩形 65"/>
          <p:cNvSpPr/>
          <p:nvPr/>
        </p:nvSpPr>
        <p:spPr>
          <a:xfrm>
            <a:off x="7384286" y="5064686"/>
            <a:ext cx="52197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=</a:t>
            </a:r>
          </a:p>
        </p:txBody>
      </p:sp>
      <p:sp>
        <p:nvSpPr>
          <p:cNvPr id="71" name="Text Box 160"/>
          <p:cNvSpPr txBox="1">
            <a:spLocks noChangeArrowheads="1"/>
          </p:cNvSpPr>
          <p:nvPr/>
        </p:nvSpPr>
        <p:spPr bwMode="auto">
          <a:xfrm>
            <a:off x="3146573" y="2548332"/>
            <a:ext cx="82867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0.5</a:t>
            </a:r>
          </a:p>
        </p:txBody>
      </p:sp>
      <p:sp>
        <p:nvSpPr>
          <p:cNvPr id="81" name="Text Box 160"/>
          <p:cNvSpPr txBox="1">
            <a:spLocks noChangeArrowheads="1"/>
          </p:cNvSpPr>
          <p:nvPr/>
        </p:nvSpPr>
        <p:spPr bwMode="auto">
          <a:xfrm>
            <a:off x="7069215" y="2616132"/>
            <a:ext cx="109664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0.21</a:t>
            </a:r>
          </a:p>
        </p:txBody>
      </p:sp>
      <p:sp>
        <p:nvSpPr>
          <p:cNvPr id="90" name="Text Box 177"/>
          <p:cNvSpPr txBox="1">
            <a:spLocks noChangeArrowheads="1"/>
          </p:cNvSpPr>
          <p:nvPr/>
        </p:nvSpPr>
        <p:spPr bwMode="auto">
          <a:xfrm>
            <a:off x="3715385" y="4842510"/>
            <a:ext cx="8686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</a:p>
        </p:txBody>
      </p:sp>
      <p:sp>
        <p:nvSpPr>
          <p:cNvPr id="91" name="Text Box 178"/>
          <p:cNvSpPr txBox="1">
            <a:spLocks noChangeArrowheads="1"/>
          </p:cNvSpPr>
          <p:nvPr/>
        </p:nvSpPr>
        <p:spPr bwMode="auto">
          <a:xfrm>
            <a:off x="3621421" y="5296616"/>
            <a:ext cx="112817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</a:p>
        </p:txBody>
      </p:sp>
      <p:sp>
        <p:nvSpPr>
          <p:cNvPr id="92" name="Line 180"/>
          <p:cNvSpPr>
            <a:spLocks noChangeShapeType="1"/>
          </p:cNvSpPr>
          <p:nvPr/>
        </p:nvSpPr>
        <p:spPr bwMode="auto">
          <a:xfrm flipV="1">
            <a:off x="3597468" y="5392164"/>
            <a:ext cx="921700" cy="62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200"/>
          </a:p>
        </p:txBody>
      </p:sp>
      <p:sp>
        <p:nvSpPr>
          <p:cNvPr id="93" name="Text Box 177"/>
          <p:cNvSpPr txBox="1">
            <a:spLocks noChangeArrowheads="1"/>
          </p:cNvSpPr>
          <p:nvPr/>
        </p:nvSpPr>
        <p:spPr bwMode="auto">
          <a:xfrm>
            <a:off x="8067675" y="4842510"/>
            <a:ext cx="87757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</a:p>
        </p:txBody>
      </p:sp>
      <p:sp>
        <p:nvSpPr>
          <p:cNvPr id="94" name="Text Box 178"/>
          <p:cNvSpPr txBox="1">
            <a:spLocks noChangeArrowheads="1"/>
          </p:cNvSpPr>
          <p:nvPr/>
        </p:nvSpPr>
        <p:spPr bwMode="auto">
          <a:xfrm>
            <a:off x="7726045" y="5367655"/>
            <a:ext cx="136144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</a:p>
        </p:txBody>
      </p:sp>
      <p:sp>
        <p:nvSpPr>
          <p:cNvPr id="95" name="Line 180"/>
          <p:cNvSpPr>
            <a:spLocks noChangeShapeType="1"/>
          </p:cNvSpPr>
          <p:nvPr/>
        </p:nvSpPr>
        <p:spPr bwMode="auto">
          <a:xfrm flipV="1">
            <a:off x="7792824" y="5392784"/>
            <a:ext cx="1152128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20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bldLvl="0" animBg="1"/>
      <p:bldP spid="58" grpId="0" bldLvl="0" animBg="1"/>
      <p:bldP spid="63" grpId="0"/>
      <p:bldP spid="64" grpId="0"/>
      <p:bldP spid="13" grpId="0"/>
      <p:bldP spid="65" grpId="0"/>
      <p:bldP spid="66" grpId="0"/>
      <p:bldP spid="71" grpId="0" bldLvl="0" animBg="1"/>
      <p:bldP spid="81" grpId="0" bldLvl="0" animBg="1"/>
      <p:bldP spid="90" grpId="0" bldLvl="0" animBg="1"/>
      <p:bldP spid="91" grpId="0" bldLvl="0" animBg="1"/>
      <p:bldP spid="92" grpId="0" bldLvl="0" animBg="1"/>
      <p:bldP spid="93" grpId="0" bldLvl="0" animBg="1"/>
      <p:bldP spid="94" grpId="0" bldLvl="0" animBg="1"/>
      <p:bldP spid="9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1.完成教材第33页“做一做”。</a:t>
            </a: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8655" y="1711960"/>
            <a:ext cx="5661660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152"/>
          <p:cNvSpPr txBox="1">
            <a:spLocks noChangeArrowheads="1"/>
          </p:cNvSpPr>
          <p:nvPr/>
        </p:nvSpPr>
        <p:spPr bwMode="auto">
          <a:xfrm>
            <a:off x="2218112" y="3934103"/>
            <a:ext cx="1634583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)</a:t>
            </a:r>
            <a:endParaRPr lang="en-US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 Box 152"/>
          <p:cNvSpPr txBox="1">
            <a:spLocks noChangeArrowheads="1"/>
          </p:cNvSpPr>
          <p:nvPr/>
        </p:nvSpPr>
        <p:spPr bwMode="auto">
          <a:xfrm>
            <a:off x="2232236" y="4921910"/>
            <a:ext cx="1634583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)</a:t>
            </a:r>
            <a:endParaRPr lang="en-US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 Box 152"/>
          <p:cNvSpPr txBox="1">
            <a:spLocks noChangeArrowheads="1"/>
          </p:cNvSpPr>
          <p:nvPr/>
        </p:nvSpPr>
        <p:spPr bwMode="auto">
          <a:xfrm>
            <a:off x="2542060" y="4905437"/>
            <a:ext cx="872331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0.6</a:t>
            </a:r>
          </a:p>
        </p:txBody>
      </p:sp>
      <p:sp>
        <p:nvSpPr>
          <p:cNvPr id="13" name="Text Box 152"/>
          <p:cNvSpPr txBox="1">
            <a:spLocks noChangeArrowheads="1"/>
          </p:cNvSpPr>
          <p:nvPr/>
        </p:nvSpPr>
        <p:spPr bwMode="auto">
          <a:xfrm>
            <a:off x="5845374" y="3924510"/>
            <a:ext cx="1634583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 )</a:t>
            </a:r>
            <a:endParaRPr lang="en-US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 Box 152"/>
          <p:cNvSpPr txBox="1">
            <a:spLocks noChangeArrowheads="1"/>
          </p:cNvSpPr>
          <p:nvPr/>
        </p:nvSpPr>
        <p:spPr bwMode="auto">
          <a:xfrm>
            <a:off x="5859498" y="4905593"/>
            <a:ext cx="1634583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 )</a:t>
            </a:r>
            <a:endParaRPr lang="en-US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 Box 152"/>
          <p:cNvSpPr txBox="1">
            <a:spLocks noChangeArrowheads="1"/>
          </p:cNvSpPr>
          <p:nvPr/>
        </p:nvSpPr>
        <p:spPr bwMode="auto">
          <a:xfrm>
            <a:off x="6182770" y="4889120"/>
            <a:ext cx="872331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 Box 152"/>
          <p:cNvSpPr txBox="1">
            <a:spLocks noChangeArrowheads="1"/>
          </p:cNvSpPr>
          <p:nvPr/>
        </p:nvSpPr>
        <p:spPr bwMode="auto">
          <a:xfrm>
            <a:off x="756780" y="3890568"/>
            <a:ext cx="98537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7" name="Text Box 152"/>
          <p:cNvSpPr txBox="1">
            <a:spLocks noChangeArrowheads="1"/>
          </p:cNvSpPr>
          <p:nvPr/>
        </p:nvSpPr>
        <p:spPr bwMode="auto">
          <a:xfrm>
            <a:off x="756299" y="4943780"/>
            <a:ext cx="98537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0" name="TextBox 19"/>
              <p:cNvSpPr txBox="1"/>
              <p:nvPr/>
            </p:nvSpPr>
            <p:spPr>
              <a:xfrm>
                <a:off x="2601504" y="3781314"/>
                <a:ext cx="669290" cy="100901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3200" i="1" smtClean="0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微软雅黑" panose="020B0503020204020204" pitchFamily="34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3200" i="1" smtClean="0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微软雅黑" panose="020B0503020204020204" pitchFamily="34" charset="-122"/>
                              <a:cs typeface="Cambria Math" panose="02040503050406030204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3200" i="1" smtClean="0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微软雅黑" panose="020B0503020204020204" pitchFamily="34" charset="-122"/>
                              <a:cs typeface="Cambria Math" panose="02040503050406030204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zh-CN" altLang="en-US" sz="3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01504" y="3781314"/>
                <a:ext cx="669290" cy="1009015"/>
              </a:xfrm>
              <a:prstGeom prst="rect">
                <a:avLst/>
              </a:prstGeom>
              <a:blipFill rotWithShape="1">
                <a:blip r:embed="rId8" cstate="print"/>
                <a:stretch>
                  <a:fillRect l="-81" t="-52" r="-14245" b="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1" name="TextBox 20"/>
              <p:cNvSpPr txBox="1"/>
              <p:nvPr/>
            </p:nvSpPr>
            <p:spPr>
              <a:xfrm>
                <a:off x="6307792" y="3793031"/>
                <a:ext cx="669290" cy="100584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3200" i="1" smtClean="0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微软雅黑" panose="020B0503020204020204" pitchFamily="34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3200" i="1" smtClean="0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微软雅黑" panose="020B0503020204020204" pitchFamily="34" charset="-122"/>
                              <a:cs typeface="Cambria Math" panose="02040503050406030204" charset="0"/>
                            </a:rPr>
                            <m:t>7</m:t>
                          </m:r>
                        </m:num>
                        <m:den>
                          <m:r>
                            <a:rPr lang="en-US" altLang="zh-CN" sz="3200" i="1" smtClean="0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微软雅黑" panose="020B0503020204020204" pitchFamily="34" charset="-122"/>
                              <a:cs typeface="Cambria Math" panose="02040503050406030204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zh-CN" altLang="en-US" sz="3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7792" y="3793031"/>
                <a:ext cx="669290" cy="1005840"/>
              </a:xfrm>
              <a:prstGeom prst="rect">
                <a:avLst/>
              </a:prstGeom>
              <a:blipFill rotWithShape="1">
                <a:blip r:embed="rId9" cstate="print"/>
                <a:stretch>
                  <a:fillRect l="-50" t="-17" r="-14276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Text Box 152"/>
          <p:cNvSpPr txBox="1">
            <a:spLocks noChangeArrowheads="1"/>
          </p:cNvSpPr>
          <p:nvPr/>
        </p:nvSpPr>
        <p:spPr bwMode="auto">
          <a:xfrm>
            <a:off x="8706471" y="3954294"/>
            <a:ext cx="1634583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 )</a:t>
            </a:r>
            <a:endParaRPr lang="en-US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 Box 152"/>
          <p:cNvSpPr txBox="1">
            <a:spLocks noChangeArrowheads="1"/>
          </p:cNvSpPr>
          <p:nvPr/>
        </p:nvSpPr>
        <p:spPr bwMode="auto">
          <a:xfrm>
            <a:off x="8720595" y="4942101"/>
            <a:ext cx="1634583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 )</a:t>
            </a:r>
            <a:endParaRPr lang="en-US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2" name="Picture 2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66187" y="1722059"/>
            <a:ext cx="1796568" cy="183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Text Box 161"/>
          <p:cNvSpPr txBox="1">
            <a:spLocks noChangeArrowheads="1"/>
          </p:cNvSpPr>
          <p:nvPr/>
        </p:nvSpPr>
        <p:spPr bwMode="auto">
          <a:xfrm>
            <a:off x="9024620" y="4964430"/>
            <a:ext cx="106934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0.32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44" name="TextBox 12"/>
              <p:cNvSpPr txBox="1"/>
              <p:nvPr/>
            </p:nvSpPr>
            <p:spPr>
              <a:xfrm>
                <a:off x="9096271" y="3881164"/>
                <a:ext cx="912495" cy="100901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3200" i="1" smtClean="0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微软雅黑" panose="020B0503020204020204" pitchFamily="34" charset="-122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zh-CN" sz="3200" i="1" smtClean="0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微软雅黑" panose="020B0503020204020204" pitchFamily="34" charset="-122"/>
                              <a:cs typeface="Cambria Math" panose="02040503050406030204" charset="0"/>
                            </a:rPr>
                            <m:t>32</m:t>
                          </m:r>
                        </m:num>
                        <m:den>
                          <m:r>
                            <a:rPr lang="en-US" altLang="zh-CN" sz="3200" i="1" smtClean="0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  <a:ea typeface="微软雅黑" panose="020B0503020204020204" pitchFamily="34" charset="-122"/>
                              <a:cs typeface="Cambria Math" panose="02040503050406030204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zh-CN" altLang="en-US" sz="3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44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96271" y="3881164"/>
                <a:ext cx="912495" cy="1009015"/>
              </a:xfrm>
              <a:prstGeom prst="rect">
                <a:avLst/>
              </a:prstGeom>
              <a:blipFill rotWithShape="1">
                <a:blip r:embed="rId11" cstate="print"/>
                <a:stretch>
                  <a:fillRect l="-58" t="-4" r="-9406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20" grpId="0" animBg="1"/>
      <p:bldP spid="21" grpId="0" animBg="1"/>
      <p:bldP spid="4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2.完成教材第36页练习九第1,2,4题。</a:t>
            </a: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7"/>
          <p:cNvSpPr txBox="1">
            <a:spLocks noChangeArrowheads="1"/>
          </p:cNvSpPr>
          <p:nvPr/>
        </p:nvSpPr>
        <p:spPr bwMode="auto">
          <a:xfrm>
            <a:off x="933450" y="1910080"/>
            <a:ext cx="746061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0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1.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哪两只袜子是一双？用线连一连。</a:t>
            </a:r>
            <a:endParaRPr lang="zh-CN" altLang="en-US" sz="3200" dirty="0" smtClean="0">
              <a:noFill/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51261"/>
          <a:stretch>
            <a:fillRect/>
          </a:stretch>
        </p:blipFill>
        <p:spPr>
          <a:xfrm>
            <a:off x="2270760" y="2713355"/>
            <a:ext cx="7896225" cy="8959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48739"/>
          <a:stretch>
            <a:fillRect/>
          </a:stretch>
        </p:blipFill>
        <p:spPr>
          <a:xfrm>
            <a:off x="2274570" y="4650105"/>
            <a:ext cx="7896225" cy="94234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3266440" y="3435985"/>
            <a:ext cx="2036445" cy="135001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453380" y="3517265"/>
            <a:ext cx="4096385" cy="13385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3494405" y="3587750"/>
            <a:ext cx="3879850" cy="119824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7420610" y="3552825"/>
            <a:ext cx="1931670" cy="12217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2.完成教材第36页练习九第1,2,4题。</a:t>
            </a: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TextBox 43"/>
          <p:cNvSpPr txBox="1"/>
          <p:nvPr/>
        </p:nvSpPr>
        <p:spPr>
          <a:xfrm>
            <a:off x="4307344" y="2089552"/>
            <a:ext cx="45085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425977" y="3433499"/>
            <a:ext cx="71882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</a:p>
        </p:txBody>
      </p:sp>
      <p:sp>
        <p:nvSpPr>
          <p:cNvPr id="27" name="矩形 26"/>
          <p:cNvSpPr/>
          <p:nvPr/>
        </p:nvSpPr>
        <p:spPr>
          <a:xfrm>
            <a:off x="1030433" y="2089552"/>
            <a:ext cx="8101447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2.0.8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里面有（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）个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0.1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zh-CN" sz="3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029378" y="3448993"/>
            <a:ext cx="8101447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0.32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里面有（ 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）个</a:t>
            </a:r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0.01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zh-CN" sz="3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793" r="10391" b="18414"/>
          <a:stretch>
            <a:fillRect/>
          </a:stretch>
        </p:blipFill>
        <p:spPr>
          <a:xfrm>
            <a:off x="8303374" y="3144272"/>
            <a:ext cx="3888432" cy="3240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" name="组合 15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15" name="图片 14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2" name="图片 11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48422" y="1254036"/>
            <a:ext cx="2036703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填一填。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820496" y="2436699"/>
            <a:ext cx="4210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</a:p>
        </p:txBody>
      </p:sp>
      <p:sp>
        <p:nvSpPr>
          <p:cNvPr id="6" name="矩形 5"/>
          <p:cNvSpPr/>
          <p:nvPr/>
        </p:nvSpPr>
        <p:spPr>
          <a:xfrm>
            <a:off x="1318260" y="1867535"/>
            <a:ext cx="1143571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</a:t>
            </a:r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一张纸平均分成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</a:t>
            </a:r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份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每份是它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,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份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7598780" y="2363113"/>
            <a:ext cx="86409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28"/>
          <p:cNvSpPr txBox="1"/>
          <p:nvPr/>
        </p:nvSpPr>
        <p:spPr>
          <a:xfrm>
            <a:off x="7256145" y="2364105"/>
            <a:ext cx="21088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）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255510" y="1779270"/>
            <a:ext cx="22923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）</a:t>
            </a:r>
          </a:p>
        </p:txBody>
      </p:sp>
      <p:cxnSp>
        <p:nvCxnSpPr>
          <p:cNvPr id="42" name="直接连接符 41"/>
          <p:cNvCxnSpPr/>
          <p:nvPr/>
        </p:nvCxnSpPr>
        <p:spPr>
          <a:xfrm>
            <a:off x="9781913" y="2363867"/>
            <a:ext cx="86409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9497060" y="1779270"/>
            <a:ext cx="15214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    ）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9507220" y="2355850"/>
            <a:ext cx="1976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</a:p>
        </p:txBody>
      </p:sp>
      <p:sp>
        <p:nvSpPr>
          <p:cNvPr id="45" name="矩形 44"/>
          <p:cNvSpPr/>
          <p:nvPr/>
        </p:nvSpPr>
        <p:spPr>
          <a:xfrm>
            <a:off x="1294226" y="3126165"/>
            <a:ext cx="9008349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(2)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165350" y="3048635"/>
            <a:ext cx="435610" cy="1098550"/>
            <a:chOff x="1071" y="5151"/>
            <a:chExt cx="686" cy="1730"/>
          </a:xfrm>
        </p:grpSpPr>
        <p:sp>
          <p:nvSpPr>
            <p:cNvPr id="52" name="TextBox 51"/>
            <p:cNvSpPr txBox="1"/>
            <p:nvPr/>
          </p:nvSpPr>
          <p:spPr>
            <a:xfrm>
              <a:off x="1071" y="5151"/>
              <a:ext cx="663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1071" y="5963"/>
              <a:ext cx="663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1071" y="6070"/>
              <a:ext cx="686" cy="0"/>
            </a:xfrm>
            <a:prstGeom prst="line">
              <a:avLst/>
            </a:prstGeom>
            <a:ln w="28575" cmpd="sng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矩形 54"/>
          <p:cNvSpPr/>
          <p:nvPr/>
        </p:nvSpPr>
        <p:spPr>
          <a:xfrm>
            <a:off x="1273000" y="4341693"/>
            <a:ext cx="9008349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(3)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里面有（   ）个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267285" y="5509696"/>
            <a:ext cx="9008349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(4)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1-         =      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7820496" y="1778973"/>
            <a:ext cx="4210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10002841" y="2436183"/>
            <a:ext cx="4210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10002841" y="1780362"/>
            <a:ext cx="4210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4166531" y="3701926"/>
            <a:ext cx="4210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4166531" y="3197870"/>
            <a:ext cx="4210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5767695" y="4781864"/>
            <a:ext cx="4210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5767695" y="4277808"/>
            <a:ext cx="4210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4329339" y="4575254"/>
            <a:ext cx="4210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2671963" y="5359886"/>
            <a:ext cx="4210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65248" y="4575245"/>
            <a:ext cx="1844262" cy="1844262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3611880" y="3117850"/>
            <a:ext cx="1986280" cy="1159510"/>
            <a:chOff x="14398" y="4756"/>
            <a:chExt cx="3128" cy="1826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14847" y="5677"/>
              <a:ext cx="1361" cy="0"/>
            </a:xfrm>
            <a:prstGeom prst="line">
              <a:avLst/>
            </a:prstGeom>
            <a:ln w="28575" cmpd="sng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42"/>
            <p:cNvSpPr txBox="1"/>
            <p:nvPr/>
          </p:nvSpPr>
          <p:spPr>
            <a:xfrm>
              <a:off x="14398" y="4756"/>
              <a:ext cx="2396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（    ）</a:t>
              </a:r>
            </a:p>
          </p:txBody>
        </p:sp>
        <p:sp>
          <p:nvSpPr>
            <p:cNvPr id="17" name="TextBox 43"/>
            <p:cNvSpPr txBox="1"/>
            <p:nvPr/>
          </p:nvSpPr>
          <p:spPr>
            <a:xfrm>
              <a:off x="14414" y="5664"/>
              <a:ext cx="311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（</a:t>
              </a:r>
              <a:r>
                <a:rPr lang="en-US" altLang="zh-CN" sz="3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   </a:t>
              </a:r>
              <a:r>
                <a:rPr lang="zh-CN" altLang="en-US" sz="3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）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992630" y="4341495"/>
            <a:ext cx="435610" cy="1099185"/>
            <a:chOff x="1071" y="5151"/>
            <a:chExt cx="686" cy="1731"/>
          </a:xfrm>
        </p:grpSpPr>
        <p:sp>
          <p:nvSpPr>
            <p:cNvPr id="21" name="TextBox 51"/>
            <p:cNvSpPr txBox="1"/>
            <p:nvPr/>
          </p:nvSpPr>
          <p:spPr>
            <a:xfrm>
              <a:off x="1071" y="5151"/>
              <a:ext cx="663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</a:p>
          </p:txBody>
        </p:sp>
        <p:sp>
          <p:nvSpPr>
            <p:cNvPr id="30" name="TextBox 52"/>
            <p:cNvSpPr txBox="1"/>
            <p:nvPr/>
          </p:nvSpPr>
          <p:spPr>
            <a:xfrm>
              <a:off x="1071" y="5963"/>
              <a:ext cx="663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1071" y="6070"/>
              <a:ext cx="686" cy="0"/>
            </a:xfrm>
            <a:prstGeom prst="line">
              <a:avLst/>
            </a:prstGeom>
            <a:ln w="28575" cmpd="sng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>
            <a:off x="5260975" y="4273550"/>
            <a:ext cx="1986280" cy="1159510"/>
            <a:chOff x="14398" y="4756"/>
            <a:chExt cx="3128" cy="1826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14847" y="5677"/>
              <a:ext cx="1361" cy="0"/>
            </a:xfrm>
            <a:prstGeom prst="line">
              <a:avLst/>
            </a:prstGeom>
            <a:ln w="28575" cmpd="sng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42"/>
            <p:cNvSpPr txBox="1"/>
            <p:nvPr/>
          </p:nvSpPr>
          <p:spPr>
            <a:xfrm>
              <a:off x="14398" y="4756"/>
              <a:ext cx="2396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（    ）</a:t>
              </a:r>
            </a:p>
          </p:txBody>
        </p:sp>
        <p:sp>
          <p:nvSpPr>
            <p:cNvPr id="40" name="TextBox 43"/>
            <p:cNvSpPr txBox="1"/>
            <p:nvPr/>
          </p:nvSpPr>
          <p:spPr>
            <a:xfrm>
              <a:off x="14414" y="5664"/>
              <a:ext cx="311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（</a:t>
              </a:r>
              <a:r>
                <a:rPr lang="en-US" altLang="zh-CN" sz="3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   </a:t>
              </a:r>
              <a:r>
                <a:rPr lang="zh-CN" altLang="en-US" sz="3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）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2165350" y="5426710"/>
            <a:ext cx="1986280" cy="1160145"/>
            <a:chOff x="14398" y="4756"/>
            <a:chExt cx="3128" cy="1827"/>
          </a:xfrm>
        </p:grpSpPr>
        <p:cxnSp>
          <p:nvCxnSpPr>
            <p:cNvPr id="60" name="直接连接符 59"/>
            <p:cNvCxnSpPr/>
            <p:nvPr/>
          </p:nvCxnSpPr>
          <p:spPr>
            <a:xfrm>
              <a:off x="14847" y="5677"/>
              <a:ext cx="1361" cy="0"/>
            </a:xfrm>
            <a:prstGeom prst="line">
              <a:avLst/>
            </a:prstGeom>
            <a:ln w="28575" cmpd="sng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TextBox 42"/>
            <p:cNvSpPr txBox="1"/>
            <p:nvPr/>
          </p:nvSpPr>
          <p:spPr>
            <a:xfrm>
              <a:off x="14398" y="4756"/>
              <a:ext cx="2396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（    ）</a:t>
              </a:r>
            </a:p>
          </p:txBody>
        </p:sp>
        <p:sp>
          <p:nvSpPr>
            <p:cNvPr id="78" name="TextBox 43"/>
            <p:cNvSpPr txBox="1"/>
            <p:nvPr/>
          </p:nvSpPr>
          <p:spPr>
            <a:xfrm>
              <a:off x="14414" y="5664"/>
              <a:ext cx="311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  10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3813810" y="5427980"/>
            <a:ext cx="707390" cy="1099185"/>
            <a:chOff x="1071" y="5151"/>
            <a:chExt cx="1114" cy="1731"/>
          </a:xfrm>
        </p:grpSpPr>
        <p:sp>
          <p:nvSpPr>
            <p:cNvPr id="80" name="TextBox 51"/>
            <p:cNvSpPr txBox="1"/>
            <p:nvPr/>
          </p:nvSpPr>
          <p:spPr>
            <a:xfrm>
              <a:off x="1295" y="5151"/>
              <a:ext cx="663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</a:p>
          </p:txBody>
        </p:sp>
        <p:sp>
          <p:nvSpPr>
            <p:cNvPr id="81" name="TextBox 52"/>
            <p:cNvSpPr txBox="1"/>
            <p:nvPr/>
          </p:nvSpPr>
          <p:spPr>
            <a:xfrm>
              <a:off x="1071" y="5963"/>
              <a:ext cx="103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</a:p>
          </p:txBody>
        </p:sp>
        <p:cxnSp>
          <p:nvCxnSpPr>
            <p:cNvPr id="82" name="直接连接符 81"/>
            <p:cNvCxnSpPr/>
            <p:nvPr/>
          </p:nvCxnSpPr>
          <p:spPr>
            <a:xfrm>
              <a:off x="1071" y="6070"/>
              <a:ext cx="1114" cy="0"/>
            </a:xfrm>
            <a:prstGeom prst="line">
              <a:avLst/>
            </a:prstGeom>
            <a:ln w="28575" cmpd="sng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2.完成教材第36页练习九第1,2,4题。</a:t>
            </a: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856860" y="1877522"/>
            <a:ext cx="72593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写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出下面各数中的“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”表示的意思。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2211507" y="5550595"/>
            <a:ext cx="14401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299739" y="5550595"/>
            <a:ext cx="15841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531987" y="5550595"/>
            <a:ext cx="14401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1"/>
          <p:cNvSpPr txBox="1"/>
          <p:nvPr/>
        </p:nvSpPr>
        <p:spPr>
          <a:xfrm>
            <a:off x="2355523" y="4965819"/>
            <a:ext cx="13036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</a:t>
            </a:r>
          </a:p>
        </p:txBody>
      </p:sp>
      <p:sp>
        <p:nvSpPr>
          <p:cNvPr id="4" name="TextBox 22"/>
          <p:cNvSpPr txBox="1"/>
          <p:nvPr/>
        </p:nvSpPr>
        <p:spPr>
          <a:xfrm>
            <a:off x="4299739" y="4974531"/>
            <a:ext cx="163957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0.01</a:t>
            </a:r>
          </a:p>
        </p:txBody>
      </p:sp>
      <p:sp>
        <p:nvSpPr>
          <p:cNvPr id="5" name="TextBox 23"/>
          <p:cNvSpPr txBox="1"/>
          <p:nvPr/>
        </p:nvSpPr>
        <p:spPr>
          <a:xfrm>
            <a:off x="6603995" y="4974531"/>
            <a:ext cx="140144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0.1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8639621" y="5541883"/>
            <a:ext cx="14401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27"/>
          <p:cNvSpPr txBox="1"/>
          <p:nvPr/>
        </p:nvSpPr>
        <p:spPr>
          <a:xfrm>
            <a:off x="8476203" y="4965819"/>
            <a:ext cx="18776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0.001</a:t>
            </a:r>
          </a:p>
        </p:txBody>
      </p:sp>
      <p:sp>
        <p:nvSpPr>
          <p:cNvPr id="29" name="矩形 28"/>
          <p:cNvSpPr/>
          <p:nvPr/>
        </p:nvSpPr>
        <p:spPr>
          <a:xfrm>
            <a:off x="2355523" y="3004835"/>
            <a:ext cx="1316617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20.04</a:t>
            </a:r>
          </a:p>
        </p:txBody>
      </p:sp>
      <p:sp>
        <p:nvSpPr>
          <p:cNvPr id="30" name="矩形 29"/>
          <p:cNvSpPr/>
          <p:nvPr/>
        </p:nvSpPr>
        <p:spPr>
          <a:xfrm>
            <a:off x="4567298" y="3004835"/>
            <a:ext cx="1316617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5.42</a:t>
            </a:r>
          </a:p>
        </p:txBody>
      </p:sp>
      <p:sp>
        <p:nvSpPr>
          <p:cNvPr id="31" name="矩形 30"/>
          <p:cNvSpPr/>
          <p:nvPr/>
        </p:nvSpPr>
        <p:spPr>
          <a:xfrm>
            <a:off x="6799546" y="3004835"/>
            <a:ext cx="1316617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0.25</a:t>
            </a:r>
          </a:p>
        </p:txBody>
      </p:sp>
      <p:sp>
        <p:nvSpPr>
          <p:cNvPr id="32" name="矩形 31"/>
          <p:cNvSpPr/>
          <p:nvPr/>
        </p:nvSpPr>
        <p:spPr>
          <a:xfrm>
            <a:off x="8743762" y="3004835"/>
            <a:ext cx="1316617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0.672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3" name="图片 2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5" name="图片 4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9" name="文本框 22"/>
          <p:cNvSpPr txBox="1"/>
          <p:nvPr/>
        </p:nvSpPr>
        <p:spPr>
          <a:xfrm flipH="1">
            <a:off x="3297867" y="179656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605894" y="196082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9" name="图片 18" descr="图片5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8" name="图片 17" descr="ktx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sp>
        <p:nvSpPr>
          <p:cNvPr id="22" name="圆角矩形 21"/>
          <p:cNvSpPr/>
          <p:nvPr/>
        </p:nvSpPr>
        <p:spPr>
          <a:xfrm>
            <a:off x="1651000" y="1718310"/>
            <a:ext cx="9584690" cy="965200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分母是</a:t>
            </a: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10</a:t>
            </a:r>
            <a:r>
              <a:rPr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100</a:t>
            </a:r>
            <a:r>
              <a:rPr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1000</a:t>
            </a:r>
            <a:r>
              <a:rPr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……的分数都可以用</a:t>
            </a: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小数</a:t>
            </a:r>
            <a:r>
              <a:rPr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表示。</a:t>
            </a:r>
          </a:p>
        </p:txBody>
      </p:sp>
      <p:sp>
        <p:nvSpPr>
          <p:cNvPr id="23" name="圆角矩形 22"/>
          <p:cNvSpPr/>
          <p:nvPr/>
        </p:nvSpPr>
        <p:spPr>
          <a:xfrm>
            <a:off x="1651635" y="3138805"/>
            <a:ext cx="9584055" cy="1498600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小数的计数单位是</a:t>
            </a: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十分之一</a:t>
            </a:r>
            <a:r>
              <a:rPr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百分之一</a:t>
            </a:r>
            <a:r>
              <a:rPr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千分之一</a:t>
            </a:r>
            <a:r>
              <a:rPr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……分别写作</a:t>
            </a: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0.1</a:t>
            </a:r>
            <a:r>
              <a:rPr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0.01</a:t>
            </a:r>
            <a:r>
              <a:rPr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0.001</a:t>
            </a:r>
            <a:r>
              <a:rPr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……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1651000" y="5092700"/>
            <a:ext cx="9584055" cy="1056005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每</a:t>
            </a: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相邻</a:t>
            </a:r>
            <a:r>
              <a:rPr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两个计数单位之间的</a:t>
            </a: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进率</a:t>
            </a:r>
            <a:r>
              <a:rPr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</a:t>
            </a:r>
            <a:r>
              <a:rPr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10</a:t>
            </a:r>
            <a:r>
              <a:rPr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29607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22"/>
          <p:cNvSpPr txBox="1"/>
          <p:nvPr/>
        </p:nvSpPr>
        <p:spPr>
          <a:xfrm flipH="1">
            <a:off x="3829447" y="1782582"/>
            <a:ext cx="597578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教材第37页练习九第7,8,9题。</a:t>
            </a:r>
          </a:p>
        </p:txBody>
      </p:sp>
      <p:sp>
        <p:nvSpPr>
          <p:cNvPr id="10" name="文本框 22"/>
          <p:cNvSpPr txBox="1"/>
          <p:nvPr/>
        </p:nvSpPr>
        <p:spPr>
          <a:xfrm flipH="1">
            <a:off x="3829447" y="275520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76200" y="-146050"/>
            <a:ext cx="3195320" cy="1609090"/>
            <a:chOff x="120" y="-71"/>
            <a:chExt cx="5032" cy="2534"/>
          </a:xfrm>
        </p:grpSpPr>
        <p:pic>
          <p:nvPicPr>
            <p:cNvPr id="21" name="图片 20" descr="图片1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22" name="图片 21" descr="zys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" name="组合 15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15" name="图片 14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2" name="图片 11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48422" y="1254036"/>
            <a:ext cx="2036703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填一填。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839046" y="2512264"/>
            <a:ext cx="4210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</a:p>
        </p:txBody>
      </p:sp>
      <p:sp>
        <p:nvSpPr>
          <p:cNvPr id="6" name="矩形 5"/>
          <p:cNvSpPr/>
          <p:nvPr/>
        </p:nvSpPr>
        <p:spPr>
          <a:xfrm>
            <a:off x="1318260" y="1867535"/>
            <a:ext cx="1143571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(5)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617330" y="2438678"/>
            <a:ext cx="86409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28"/>
          <p:cNvSpPr txBox="1"/>
          <p:nvPr/>
        </p:nvSpPr>
        <p:spPr>
          <a:xfrm>
            <a:off x="3274695" y="2512060"/>
            <a:ext cx="21088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）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274060" y="1854835"/>
            <a:ext cx="22923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）</a:t>
            </a:r>
          </a:p>
        </p:txBody>
      </p:sp>
      <p:sp>
        <p:nvSpPr>
          <p:cNvPr id="45" name="矩形 44"/>
          <p:cNvSpPr/>
          <p:nvPr/>
        </p:nvSpPr>
        <p:spPr>
          <a:xfrm>
            <a:off x="1294226" y="3126165"/>
            <a:ext cx="9008349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(6)1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里面有（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）个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586355" y="1852930"/>
            <a:ext cx="435610" cy="1099185"/>
            <a:chOff x="1071" y="5151"/>
            <a:chExt cx="686" cy="1731"/>
          </a:xfrm>
        </p:grpSpPr>
        <p:sp>
          <p:nvSpPr>
            <p:cNvPr id="52" name="TextBox 51"/>
            <p:cNvSpPr txBox="1"/>
            <p:nvPr/>
          </p:nvSpPr>
          <p:spPr>
            <a:xfrm>
              <a:off x="1071" y="5151"/>
              <a:ext cx="663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1071" y="5963"/>
              <a:ext cx="663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1071" y="6070"/>
              <a:ext cx="686" cy="0"/>
            </a:xfrm>
            <a:prstGeom prst="line">
              <a:avLst/>
            </a:prstGeom>
            <a:ln w="28575" cmpd="sng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矩形 54"/>
          <p:cNvSpPr/>
          <p:nvPr/>
        </p:nvSpPr>
        <p:spPr>
          <a:xfrm>
            <a:off x="1273175" y="4341495"/>
            <a:ext cx="1042098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(7)</a:t>
            </a:r>
            <a:r>
              <a:rPr 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米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）分米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）厘米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）毫米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839046" y="1854538"/>
            <a:ext cx="4210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3838871" y="3419485"/>
            <a:ext cx="4210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5143500" y="3053715"/>
            <a:ext cx="435610" cy="1099185"/>
            <a:chOff x="1071" y="5151"/>
            <a:chExt cx="686" cy="1731"/>
          </a:xfrm>
        </p:grpSpPr>
        <p:sp>
          <p:nvSpPr>
            <p:cNvPr id="21" name="TextBox 51"/>
            <p:cNvSpPr txBox="1"/>
            <p:nvPr/>
          </p:nvSpPr>
          <p:spPr>
            <a:xfrm>
              <a:off x="1071" y="5151"/>
              <a:ext cx="663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</p:txBody>
        </p:sp>
        <p:sp>
          <p:nvSpPr>
            <p:cNvPr id="30" name="TextBox 52"/>
            <p:cNvSpPr txBox="1"/>
            <p:nvPr/>
          </p:nvSpPr>
          <p:spPr>
            <a:xfrm>
              <a:off x="1071" y="5963"/>
              <a:ext cx="663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1071" y="6070"/>
              <a:ext cx="686" cy="0"/>
            </a:xfrm>
            <a:prstGeom prst="line">
              <a:avLst/>
            </a:prstGeom>
            <a:ln w="28575" cmpd="sng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72"/>
          <p:cNvSpPr txBox="1"/>
          <p:nvPr/>
        </p:nvSpPr>
        <p:spPr>
          <a:xfrm>
            <a:off x="3274356" y="4464695"/>
            <a:ext cx="6591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</a:p>
        </p:txBody>
      </p:sp>
      <p:sp>
        <p:nvSpPr>
          <p:cNvPr id="4" name="TextBox 72"/>
          <p:cNvSpPr txBox="1"/>
          <p:nvPr/>
        </p:nvSpPr>
        <p:spPr>
          <a:xfrm>
            <a:off x="5781971" y="4592965"/>
            <a:ext cx="8972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</a:p>
        </p:txBody>
      </p:sp>
      <p:sp>
        <p:nvSpPr>
          <p:cNvPr id="7" name="TextBox 72"/>
          <p:cNvSpPr txBox="1"/>
          <p:nvPr/>
        </p:nvSpPr>
        <p:spPr>
          <a:xfrm>
            <a:off x="8451511" y="4587885"/>
            <a:ext cx="11353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9" grpId="0"/>
      <p:bldP spid="73" grpId="0"/>
      <p:bldP spid="3" grpId="0"/>
      <p:bldP spid="4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23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pic>
        <p:nvPicPr>
          <p:cNvPr id="3" name="图片 2"/>
          <p:cNvPicPr/>
          <p:nvPr/>
        </p:nvPicPr>
        <p:blipFill>
          <a:blip r:embed="rId7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2833"/>
          <a:stretch>
            <a:fillRect/>
          </a:stretch>
        </p:blipFill>
        <p:spPr>
          <a:xfrm>
            <a:off x="6067425" y="2072005"/>
            <a:ext cx="4415155" cy="42900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24"/>
          <p:cNvSpPr txBox="1"/>
          <p:nvPr/>
        </p:nvSpPr>
        <p:spPr>
          <a:xfrm>
            <a:off x="686153" y="1362033"/>
            <a:ext cx="885848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说一说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谁愿意把你测量的结果告诉大家?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222" name="Rectangle 2"/>
          <p:cNvSpPr>
            <a:spLocks noChangeArrowheads="1"/>
          </p:cNvSpPr>
          <p:nvPr/>
        </p:nvSpPr>
        <p:spPr bwMode="auto">
          <a:xfrm>
            <a:off x="1802557" y="2507664"/>
            <a:ext cx="6624736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120厘米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802557" y="3664951"/>
            <a:ext cx="6624736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1米2分米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802557" y="4821921"/>
            <a:ext cx="6624736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222" grpId="0" autoUpdateAnimBg="0"/>
      <p:bldP spid="4" grpId="0" autoUpdateAnimBg="0"/>
      <p:bldP spid="5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7" name="组合 26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28" name="图片 27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9" name="图片 28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975"/>
          <a:stretch>
            <a:fillRect/>
          </a:stretch>
        </p:blipFill>
        <p:spPr>
          <a:xfrm>
            <a:off x="1628465" y="2450485"/>
            <a:ext cx="1941587" cy="2095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28420" y="2183011"/>
            <a:ext cx="1676400" cy="2095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980" t="38661" r="14072" b="45748"/>
          <a:stretch>
            <a:fillRect/>
          </a:stretch>
        </p:blipFill>
        <p:spPr>
          <a:xfrm>
            <a:off x="4123724" y="3125686"/>
            <a:ext cx="4441713" cy="79208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395729" y="4859898"/>
            <a:ext cx="1401445" cy="583565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0.90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元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30291" y="4858628"/>
            <a:ext cx="1539204" cy="584775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28.00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元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077006" y="4858628"/>
            <a:ext cx="1330814" cy="584775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0.35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元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2855" y="1373729"/>
            <a:ext cx="73194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每件商品的标价表示的是几元几角几分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14151" y="5688587"/>
            <a:ext cx="10791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28</a:t>
            </a:r>
            <a:r>
              <a:rPr lang="zh-CN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元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664255" y="5688587"/>
            <a:ext cx="862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</a:t>
            </a:r>
            <a:r>
              <a:rPr lang="zh-CN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角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998039" y="5688587"/>
            <a:ext cx="15408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角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6" name="图片 5" descr="图片1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50340" y="1764030"/>
            <a:ext cx="9730105" cy="224853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36340" y="1370483"/>
            <a:ext cx="442820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en-US" altLang="zh-CN" sz="3200" i="1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m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平均分成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份。</a:t>
            </a:r>
          </a:p>
        </p:txBody>
      </p:sp>
      <p:sp>
        <p:nvSpPr>
          <p:cNvPr id="9" name="Text Box 152"/>
          <p:cNvSpPr txBox="1">
            <a:spLocks noChangeArrowheads="1"/>
          </p:cNvSpPr>
          <p:nvPr/>
        </p:nvSpPr>
        <p:spPr bwMode="auto">
          <a:xfrm>
            <a:off x="2115065" y="3428892"/>
            <a:ext cx="1354126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dm</a:t>
            </a:r>
          </a:p>
        </p:txBody>
      </p:sp>
      <p:sp>
        <p:nvSpPr>
          <p:cNvPr id="10" name="Line 151"/>
          <p:cNvSpPr>
            <a:spLocks noChangeShapeType="1"/>
          </p:cNvSpPr>
          <p:nvPr/>
        </p:nvSpPr>
        <p:spPr bwMode="auto">
          <a:xfrm flipV="1">
            <a:off x="2488341" y="2910585"/>
            <a:ext cx="0" cy="404302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2800" b="1"/>
          </a:p>
        </p:txBody>
      </p:sp>
      <p:sp>
        <p:nvSpPr>
          <p:cNvPr id="11" name="Text Box 161"/>
          <p:cNvSpPr txBox="1">
            <a:spLocks noChangeArrowheads="1"/>
          </p:cNvSpPr>
          <p:nvPr/>
        </p:nvSpPr>
        <p:spPr bwMode="auto">
          <a:xfrm>
            <a:off x="2032442" y="5372399"/>
            <a:ext cx="1354126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0.1</a:t>
            </a:r>
            <a:r>
              <a:rPr lang="zh-CN" altLang="en-US" sz="3200" i="1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m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2" name="文本框 11"/>
              <p:cNvSpPr txBox="1"/>
              <p:nvPr/>
            </p:nvSpPr>
            <p:spPr>
              <a:xfrm>
                <a:off x="2032635" y="4218305"/>
                <a:ext cx="1138555" cy="7918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i="1" smtClean="0"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3200" i="1" smtClean="0"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 i="1" smtClean="0"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  <m:t>10</m:t>
                        </m:r>
                      </m:den>
                    </m:f>
                    <m:r>
                      <a:rPr lang="en-US" altLang="zh-CN" sz="3200" i="0" smtClean="0">
                        <a:latin typeface="Cambria Math" panose="02040503050406030204" charset="0"/>
                        <a:ea typeface="MS Mincho" charset="0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3200" i="1" dirty="0" smtClean="0">
                    <a:latin typeface="Times New Roman" panose="02020603050405020304" charset="0"/>
                    <a:ea typeface="微软雅黑" panose="020B0503020204020204" pitchFamily="34" charset="-122"/>
                    <a:cs typeface="Times New Roman" panose="02020603050405020304" charset="0"/>
                  </a:rPr>
                  <a:t>m</a:t>
                </a:r>
                <a:endParaRPr lang="en-US" altLang="zh-CN" sz="3200" i="1" dirty="0" smtClean="0">
                  <a:latin typeface="Times New Roman" panose="02020603050405020304" charset="0"/>
                  <a:ea typeface="微软雅黑" panose="020B0503020204020204" pitchFamily="34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12" name="文本框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2635" y="4218305"/>
                <a:ext cx="1138555" cy="791845"/>
              </a:xfrm>
              <a:prstGeom prst="rect">
                <a:avLst/>
              </a:prstGeom>
              <a:blipFill rotWithShape="1">
                <a:blip r:embed="rId7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圆角矩形标注 13"/>
          <p:cNvSpPr/>
          <p:nvPr/>
        </p:nvSpPr>
        <p:spPr>
          <a:xfrm>
            <a:off x="4774565" y="3734435"/>
            <a:ext cx="3546475" cy="1758950"/>
          </a:xfrm>
          <a:prstGeom prst="wedgeRoundRectCallout">
            <a:avLst>
              <a:gd name="adj1" fmla="val -87206"/>
              <a:gd name="adj2" fmla="val 2310"/>
              <a:gd name="adj3" fmla="val 16667"/>
            </a:avLst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这个分数用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小数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如何表示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bldLvl="0" animBg="1"/>
      <p:bldP spid="11" grpId="0"/>
      <p:bldP spid="12" grpId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6" name="图片 5" descr="图片1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50340" y="1764030"/>
            <a:ext cx="9730105" cy="224853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36340" y="1370483"/>
            <a:ext cx="442820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en-US" altLang="zh-CN" sz="3200" i="1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m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平均分成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份。</a:t>
            </a:r>
          </a:p>
        </p:txBody>
      </p:sp>
      <p:sp>
        <p:nvSpPr>
          <p:cNvPr id="9" name="Text Box 152"/>
          <p:cNvSpPr txBox="1">
            <a:spLocks noChangeArrowheads="1"/>
          </p:cNvSpPr>
          <p:nvPr/>
        </p:nvSpPr>
        <p:spPr bwMode="auto">
          <a:xfrm>
            <a:off x="2115065" y="3428892"/>
            <a:ext cx="1354126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i="1" dirty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dm</a:t>
            </a:r>
          </a:p>
        </p:txBody>
      </p:sp>
      <p:sp>
        <p:nvSpPr>
          <p:cNvPr id="10" name="Line 151"/>
          <p:cNvSpPr>
            <a:spLocks noChangeShapeType="1"/>
          </p:cNvSpPr>
          <p:nvPr/>
        </p:nvSpPr>
        <p:spPr bwMode="auto">
          <a:xfrm flipV="1">
            <a:off x="2488341" y="2910585"/>
            <a:ext cx="0" cy="404302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2800" b="1"/>
          </a:p>
        </p:txBody>
      </p:sp>
      <p:sp>
        <p:nvSpPr>
          <p:cNvPr id="11" name="Text Box 161"/>
          <p:cNvSpPr txBox="1">
            <a:spLocks noChangeArrowheads="1"/>
          </p:cNvSpPr>
          <p:nvPr/>
        </p:nvSpPr>
        <p:spPr bwMode="auto">
          <a:xfrm>
            <a:off x="2032442" y="5372399"/>
            <a:ext cx="1354126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0.1</a:t>
            </a:r>
            <a:r>
              <a:rPr lang="zh-CN" altLang="en-US" sz="3200" i="1" dirty="0" smtClean="0"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m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2" name="文本框 11"/>
              <p:cNvSpPr txBox="1"/>
              <p:nvPr/>
            </p:nvSpPr>
            <p:spPr>
              <a:xfrm>
                <a:off x="2032635" y="4218305"/>
                <a:ext cx="1138555" cy="7918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i="1" smtClean="0"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3200" i="1" smtClean="0"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 i="1" smtClean="0"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  <m:t>10</m:t>
                        </m:r>
                      </m:den>
                    </m:f>
                    <m:r>
                      <a:rPr lang="en-US" altLang="zh-CN" sz="3200" i="0" smtClean="0">
                        <a:latin typeface="Cambria Math" panose="02040503050406030204" charset="0"/>
                        <a:ea typeface="MS Mincho" charset="0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3200" i="1" dirty="0" smtClean="0">
                    <a:latin typeface="Times New Roman" panose="02020603050405020304" charset="0"/>
                    <a:ea typeface="微软雅黑" panose="020B0503020204020204" pitchFamily="34" charset="-122"/>
                    <a:cs typeface="Times New Roman" panose="02020603050405020304" charset="0"/>
                  </a:rPr>
                  <a:t>m</a:t>
                </a:r>
                <a:endParaRPr lang="en-US" altLang="zh-CN" sz="3200" i="1" dirty="0" smtClean="0">
                  <a:latin typeface="Times New Roman" panose="02020603050405020304" charset="0"/>
                  <a:ea typeface="微软雅黑" panose="020B0503020204020204" pitchFamily="34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12" name="文本框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2635" y="4218305"/>
                <a:ext cx="1138555" cy="791845"/>
              </a:xfrm>
              <a:prstGeom prst="rect">
                <a:avLst/>
              </a:prstGeom>
              <a:blipFill rotWithShape="1">
                <a:blip r:embed="rId7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 Box 152"/>
          <p:cNvSpPr txBox="1">
            <a:spLocks noChangeArrowheads="1"/>
          </p:cNvSpPr>
          <p:nvPr/>
        </p:nvSpPr>
        <p:spPr bwMode="auto">
          <a:xfrm>
            <a:off x="3622555" y="3428892"/>
            <a:ext cx="1354126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i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dm</a:t>
            </a:r>
          </a:p>
        </p:txBody>
      </p:sp>
      <p:sp>
        <p:nvSpPr>
          <p:cNvPr id="4" name="Line 151"/>
          <p:cNvSpPr>
            <a:spLocks noChangeShapeType="1"/>
          </p:cNvSpPr>
          <p:nvPr/>
        </p:nvSpPr>
        <p:spPr bwMode="auto">
          <a:xfrm flipV="1">
            <a:off x="3995831" y="2910585"/>
            <a:ext cx="0" cy="404302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2800" b="1"/>
          </a:p>
        </p:txBody>
      </p:sp>
      <p:sp>
        <p:nvSpPr>
          <p:cNvPr id="5" name="Text Box 161"/>
          <p:cNvSpPr txBox="1">
            <a:spLocks noChangeArrowheads="1"/>
          </p:cNvSpPr>
          <p:nvPr/>
        </p:nvSpPr>
        <p:spPr bwMode="auto">
          <a:xfrm>
            <a:off x="3539932" y="5372399"/>
            <a:ext cx="1354126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0.3</a:t>
            </a:r>
            <a:r>
              <a:rPr lang="zh-CN" altLang="en-US" sz="3200" i="1" dirty="0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m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7" name="文本框 6"/>
              <p:cNvSpPr txBox="1"/>
              <p:nvPr/>
            </p:nvSpPr>
            <p:spPr>
              <a:xfrm>
                <a:off x="3540125" y="4218305"/>
                <a:ext cx="1138555" cy="7918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i="1" smtClean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3200" i="1" smtClean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  <m:t>3</m:t>
                        </m:r>
                      </m:num>
                      <m:den>
                        <m:r>
                          <a:rPr lang="en-US" altLang="zh-CN" sz="3200" i="1" smtClean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  <m:t>10</m:t>
                        </m:r>
                      </m:den>
                    </m:f>
                    <m:r>
                      <a:rPr lang="en-US" altLang="zh-CN" sz="3200" i="0" smtClean="0">
                        <a:solidFill>
                          <a:srgbClr val="FF0000"/>
                        </a:solidFill>
                        <a:latin typeface="Cambria Math" panose="02040503050406030204" charset="0"/>
                        <a:ea typeface="MS Mincho" charset="0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3200" i="1" dirty="0" smtClean="0">
                    <a:solidFill>
                      <a:srgbClr val="FF0000"/>
                    </a:solidFill>
                    <a:latin typeface="Times New Roman" panose="02020603050405020304" charset="0"/>
                    <a:ea typeface="微软雅黑" panose="020B0503020204020204" pitchFamily="34" charset="-122"/>
                    <a:cs typeface="Times New Roman" panose="02020603050405020304" charset="0"/>
                  </a:rPr>
                  <a:t>m</a:t>
                </a:r>
                <a:endParaRPr lang="en-US" altLang="zh-CN" sz="3200" i="1" dirty="0" smtClean="0">
                  <a:solidFill>
                    <a:srgbClr val="FF0000"/>
                  </a:solidFill>
                  <a:latin typeface="Times New Roman" panose="02020603050405020304" charset="0"/>
                  <a:ea typeface="微软雅黑" panose="020B0503020204020204" pitchFamily="34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0125" y="4218305"/>
                <a:ext cx="1138555" cy="791845"/>
              </a:xfrm>
              <a:prstGeom prst="rect">
                <a:avLst/>
              </a:prstGeom>
              <a:blipFill rotWithShape="1">
                <a:blip r:embed="rId8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 Box 152"/>
          <p:cNvSpPr txBox="1">
            <a:spLocks noChangeArrowheads="1"/>
          </p:cNvSpPr>
          <p:nvPr/>
        </p:nvSpPr>
        <p:spPr bwMode="auto">
          <a:xfrm>
            <a:off x="6652140" y="3428892"/>
            <a:ext cx="1354126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3200" i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dm</a:t>
            </a:r>
          </a:p>
        </p:txBody>
      </p:sp>
      <p:sp>
        <p:nvSpPr>
          <p:cNvPr id="16" name="Line 151"/>
          <p:cNvSpPr>
            <a:spLocks noChangeShapeType="1"/>
          </p:cNvSpPr>
          <p:nvPr/>
        </p:nvSpPr>
        <p:spPr bwMode="auto">
          <a:xfrm flipV="1">
            <a:off x="7025416" y="2910585"/>
            <a:ext cx="0" cy="404302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 sz="2800" b="1"/>
          </a:p>
        </p:txBody>
      </p:sp>
      <p:sp>
        <p:nvSpPr>
          <p:cNvPr id="17" name="Text Box 161"/>
          <p:cNvSpPr txBox="1">
            <a:spLocks noChangeArrowheads="1"/>
          </p:cNvSpPr>
          <p:nvPr/>
        </p:nvSpPr>
        <p:spPr bwMode="auto">
          <a:xfrm>
            <a:off x="6569517" y="5372399"/>
            <a:ext cx="1354126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0.7</a:t>
            </a:r>
            <a:r>
              <a:rPr lang="zh-CN" altLang="en-US" sz="3200" i="1" dirty="0" smtClean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rPr>
              <a:t>m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8" name="文本框 17"/>
              <p:cNvSpPr txBox="1"/>
              <p:nvPr/>
            </p:nvSpPr>
            <p:spPr>
              <a:xfrm>
                <a:off x="6569710" y="4218305"/>
                <a:ext cx="1138555" cy="7899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i="1" smtClean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3200" i="1" smtClean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  <m:t>7</m:t>
                        </m:r>
                      </m:num>
                      <m:den>
                        <m:r>
                          <a:rPr lang="en-US" altLang="zh-CN" sz="3200" i="1" smtClean="0">
                            <a:solidFill>
                              <a:srgbClr val="FF0000"/>
                            </a:solidFill>
                            <a:latin typeface="Cambria Math" panose="02040503050406030204" charset="0"/>
                            <a:ea typeface="微软雅黑" panose="020B0503020204020204" pitchFamily="34" charset="-122"/>
                            <a:cs typeface="Cambria Math" panose="02040503050406030204" charset="0"/>
                          </a:rPr>
                          <m:t>10</m:t>
                        </m:r>
                      </m:den>
                    </m:f>
                    <m:r>
                      <a:rPr lang="en-US" altLang="zh-CN" sz="3200" i="0" smtClean="0">
                        <a:solidFill>
                          <a:srgbClr val="FF0000"/>
                        </a:solidFill>
                        <a:latin typeface="Cambria Math" panose="02040503050406030204" charset="0"/>
                        <a:ea typeface="MS Mincho" charset="0"/>
                        <a:cs typeface="Cambria Math" panose="02040503050406030204" charset="0"/>
                      </a:rPr>
                      <m:t> </m:t>
                    </m:r>
                  </m:oMath>
                </a14:m>
                <a:r>
                  <a:rPr lang="en-US" altLang="zh-CN" sz="3200" i="1" dirty="0" smtClean="0">
                    <a:solidFill>
                      <a:srgbClr val="FF0000"/>
                    </a:solidFill>
                    <a:latin typeface="Times New Roman" panose="02020603050405020304" charset="0"/>
                    <a:ea typeface="微软雅黑" panose="020B0503020204020204" pitchFamily="34" charset="-122"/>
                    <a:cs typeface="Times New Roman" panose="02020603050405020304" charset="0"/>
                  </a:rPr>
                  <a:t>m</a:t>
                </a:r>
                <a:endParaRPr lang="en-US" altLang="zh-CN" sz="3200" i="1" dirty="0" smtClean="0">
                  <a:solidFill>
                    <a:srgbClr val="FF0000"/>
                  </a:solidFill>
                  <a:latin typeface="Times New Roman" panose="02020603050405020304" charset="0"/>
                  <a:ea typeface="微软雅黑" panose="020B0503020204020204" pitchFamily="34" charset="-122"/>
                  <a:cs typeface="Times New Roman" panose="02020603050405020304" charset="0"/>
                </a:endParaRPr>
              </a:p>
            </p:txBody>
          </p:sp>
        </mc:Choice>
        <mc:Fallback>
          <p:sp>
            <p:nvSpPr>
              <p:cNvPr id="18" name="文本框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69710" y="4218305"/>
                <a:ext cx="1138555" cy="789940"/>
              </a:xfrm>
              <a:prstGeom prst="rect">
                <a:avLst/>
              </a:prstGeom>
              <a:blipFill rotWithShape="1">
                <a:blip r:embed="rId9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ldLvl="0" animBg="1"/>
      <p:bldP spid="11" grpId="0"/>
      <p:bldP spid="12" grpId="0" animBg="1"/>
      <p:bldP spid="3" grpId="0"/>
      <p:bldP spid="4" grpId="0" bldLvl="0" animBg="1"/>
      <p:bldP spid="5" grpId="0"/>
      <p:bldP spid="7" grpId="0" animBg="1"/>
      <p:bldP spid="15" grpId="0"/>
      <p:bldP spid="16" grpId="0" bldLvl="0" animBg="1"/>
      <p:bldP spid="17" grpId="0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2ee80fb-c86d-49d0-9554-ae255daef87e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909</Words>
  <Application>Microsoft Office PowerPoint</Application>
  <PresentationFormat>自定义</PresentationFormat>
  <Paragraphs>198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2213</cp:revision>
  <dcterms:created xsi:type="dcterms:W3CDTF">2017-11-13T08:28:00Z</dcterms:created>
  <dcterms:modified xsi:type="dcterms:W3CDTF">2021-11-17T03:28:08Z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ICV">
    <vt:lpwstr>A49BED324A2C4D22A6B8F3CB12C692B4</vt:lpwstr>
  </property>
</Properties>
</file>